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904" r:id="rId2"/>
    <p:sldId id="918" r:id="rId3"/>
    <p:sldId id="919" r:id="rId4"/>
    <p:sldId id="884" r:id="rId5"/>
    <p:sldId id="885" r:id="rId6"/>
    <p:sldId id="886" r:id="rId7"/>
    <p:sldId id="920" r:id="rId8"/>
    <p:sldId id="941" r:id="rId9"/>
    <p:sldId id="893" r:id="rId10"/>
    <p:sldId id="897" r:id="rId11"/>
    <p:sldId id="922" r:id="rId12"/>
    <p:sldId id="923" r:id="rId13"/>
    <p:sldId id="899" r:id="rId14"/>
    <p:sldId id="901" r:id="rId15"/>
    <p:sldId id="927" r:id="rId16"/>
    <p:sldId id="936" r:id="rId17"/>
    <p:sldId id="928" r:id="rId18"/>
    <p:sldId id="929" r:id="rId19"/>
    <p:sldId id="930" r:id="rId20"/>
    <p:sldId id="931" r:id="rId21"/>
    <p:sldId id="914" r:id="rId22"/>
    <p:sldId id="932" r:id="rId23"/>
    <p:sldId id="933" r:id="rId24"/>
    <p:sldId id="934" r:id="rId25"/>
    <p:sldId id="938" r:id="rId26"/>
    <p:sldId id="939" r:id="rId27"/>
    <p:sldId id="940"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y" initials="J" lastIdx="15" clrIdx="0">
    <p:extLst>
      <p:ext uri="{19B8F6BF-5375-455C-9EA6-DF929625EA0E}">
        <p15:presenceInfo xmlns:p15="http://schemas.microsoft.com/office/powerpoint/2012/main" userId="Jessy" providerId="None"/>
      </p:ext>
    </p:extLst>
  </p:cmAuthor>
  <p:cmAuthor id="2" name="Elizabeth Miller" initials="EM" lastIdx="1" clrIdx="1">
    <p:extLst>
      <p:ext uri="{19B8F6BF-5375-455C-9EA6-DF929625EA0E}">
        <p15:presenceInfo xmlns:p15="http://schemas.microsoft.com/office/powerpoint/2012/main" userId="Elizabeth Miller" providerId="None"/>
      </p:ext>
    </p:extLst>
  </p:cmAuthor>
  <p:cmAuthor id="3" name="Kamran Shaikh" initials="KS" lastIdx="1" clrIdx="2">
    <p:extLst>
      <p:ext uri="{19B8F6BF-5375-455C-9EA6-DF929625EA0E}">
        <p15:presenceInfo xmlns:p15="http://schemas.microsoft.com/office/powerpoint/2012/main" userId="Kamran Shaik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5" autoAdjust="0"/>
    <p:restoredTop sz="90239" autoAdjust="0"/>
  </p:normalViewPr>
  <p:slideViewPr>
    <p:cSldViewPr snapToGrid="0">
      <p:cViewPr varScale="1">
        <p:scale>
          <a:sx n="80" d="100"/>
          <a:sy n="80" d="100"/>
        </p:scale>
        <p:origin x="80" y="84"/>
      </p:cViewPr>
      <p:guideLst/>
    </p:cSldViewPr>
  </p:slideViewPr>
  <p:notesTextViewPr>
    <p:cViewPr>
      <p:scale>
        <a:sx n="1" d="1"/>
        <a:sy n="1" d="1"/>
      </p:scale>
      <p:origin x="0" y="0"/>
    </p:cViewPr>
  </p:notesTextViewPr>
  <p:notesViewPr>
    <p:cSldViewPr snapToGrid="0">
      <p:cViewPr varScale="1">
        <p:scale>
          <a:sx n="78" d="100"/>
          <a:sy n="78" d="100"/>
        </p:scale>
        <p:origin x="256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5" tIns="46657" rIns="93315" bIns="46657" rtlCol="0"/>
          <a:lstStyle>
            <a:lvl1pPr algn="r">
              <a:defRPr sz="1200"/>
            </a:lvl1pPr>
          </a:lstStyle>
          <a:p>
            <a:fld id="{C11E9A34-CF0E-4FB5-95C6-65424188E50C}" type="datetimeFigureOut">
              <a:rPr lang="en-US" smtClean="0"/>
              <a:t>9/10/2020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15" tIns="46657" rIns="93315" bIns="466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0"/>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5" tIns="46657" rIns="93315" bIns="46657" rtlCol="0" anchor="b"/>
          <a:lstStyle>
            <a:lvl1pPr algn="r">
              <a:defRPr sz="1200"/>
            </a:lvl1pPr>
          </a:lstStyle>
          <a:p>
            <a:fld id="{B960A889-F32D-4D2C-90B3-C7A58ED7A5AA}" type="slidenum">
              <a:rPr lang="en-US" smtClean="0"/>
              <a:t>‹#›</a:t>
            </a:fld>
            <a:endParaRPr lang="en-US"/>
          </a:p>
        </p:txBody>
      </p:sp>
    </p:spTree>
    <p:extLst>
      <p:ext uri="{BB962C8B-B14F-4D97-AF65-F5344CB8AC3E}">
        <p14:creationId xmlns:p14="http://schemas.microsoft.com/office/powerpoint/2010/main" val="66468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528638" y="725488"/>
            <a:ext cx="6462712" cy="3636962"/>
          </a:xfrm>
          <a:ln/>
        </p:spPr>
      </p:sp>
      <p:sp>
        <p:nvSpPr>
          <p:cNvPr id="35843" name="Notes Placeholder 2"/>
          <p:cNvSpPr>
            <a:spLocks noGrp="1"/>
          </p:cNvSpPr>
          <p:nvPr>
            <p:ph type="body" idx="1"/>
          </p:nvPr>
        </p:nvSpPr>
        <p:spPr>
          <a:xfrm>
            <a:off x="1003069" y="4601218"/>
            <a:ext cx="5485172" cy="4447681"/>
          </a:xfrm>
          <a:noFill/>
        </p:spPr>
        <p:txBody>
          <a:bodyPr lIns="99709" tIns="49855" rIns="99709" bIns="49855"/>
          <a:lstStyle/>
          <a:p>
            <a:r>
              <a:rPr lang="en-US" altLang="en-US" dirty="0"/>
              <a:t>Team-</a:t>
            </a:r>
          </a:p>
        </p:txBody>
      </p:sp>
      <p:sp>
        <p:nvSpPr>
          <p:cNvPr id="35844" name="Slide Number Placeholder 3"/>
          <p:cNvSpPr txBox="1">
            <a:spLocks noGrp="1"/>
          </p:cNvSpPr>
          <p:nvPr/>
        </p:nvSpPr>
        <p:spPr bwMode="auto">
          <a:xfrm>
            <a:off x="4244750" y="9284858"/>
            <a:ext cx="3246557" cy="489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709" tIns="49855" rIns="99709" bIns="49855" anchor="b"/>
          <a:lstStyle>
            <a:lvl1pPr defTabSz="974725">
              <a:defRPr sz="2800">
                <a:solidFill>
                  <a:schemeClr val="tx1"/>
                </a:solidFill>
                <a:latin typeface="Times New Roman" pitchFamily="18" charset="0"/>
              </a:defRPr>
            </a:lvl1pPr>
            <a:lvl2pPr marL="742950" indent="-285750" defTabSz="974725">
              <a:defRPr sz="2800">
                <a:solidFill>
                  <a:schemeClr val="tx1"/>
                </a:solidFill>
                <a:latin typeface="Times New Roman" pitchFamily="18" charset="0"/>
              </a:defRPr>
            </a:lvl2pPr>
            <a:lvl3pPr marL="1143000" indent="-228600" defTabSz="974725">
              <a:defRPr sz="2800">
                <a:solidFill>
                  <a:schemeClr val="tx1"/>
                </a:solidFill>
                <a:latin typeface="Times New Roman" pitchFamily="18" charset="0"/>
              </a:defRPr>
            </a:lvl3pPr>
            <a:lvl4pPr marL="1600200" indent="-228600" defTabSz="974725">
              <a:defRPr sz="2800">
                <a:solidFill>
                  <a:schemeClr val="tx1"/>
                </a:solidFill>
                <a:latin typeface="Times New Roman" pitchFamily="18" charset="0"/>
              </a:defRPr>
            </a:lvl4pPr>
            <a:lvl5pPr marL="2057400" indent="-228600" defTabSz="974725">
              <a:defRPr sz="2800">
                <a:solidFill>
                  <a:schemeClr val="tx1"/>
                </a:solidFill>
                <a:latin typeface="Times New Roman" pitchFamily="18" charset="0"/>
              </a:defRPr>
            </a:lvl5pPr>
            <a:lvl6pPr marL="2514600" indent="-228600" defTabSz="974725"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defTabSz="974725"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defTabSz="974725"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defTabSz="974725"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r" defTabSz="994711" eaLnBrk="0" fontAlgn="base" hangingPunct="0">
              <a:spcBef>
                <a:spcPct val="0"/>
              </a:spcBef>
              <a:spcAft>
                <a:spcPct val="0"/>
              </a:spcAft>
              <a:defRPr/>
            </a:pPr>
            <a:fld id="{DDBCB8A6-FBA7-484E-86A2-B63B4703EB16}" type="slidenum">
              <a:rPr lang="en-US" altLang="en-US" sz="1000">
                <a:solidFill>
                  <a:srgbClr val="FFCC00"/>
                </a:solidFill>
                <a:latin typeface="Garamond" pitchFamily="18" charset="0"/>
              </a:rPr>
              <a:pPr algn="r" defTabSz="994711" eaLnBrk="0" fontAlgn="base" hangingPunct="0">
                <a:spcBef>
                  <a:spcPct val="0"/>
                </a:spcBef>
                <a:spcAft>
                  <a:spcPct val="0"/>
                </a:spcAft>
                <a:defRPr/>
              </a:pPr>
              <a:t>1</a:t>
            </a:fld>
            <a:endParaRPr lang="en-US" altLang="en-US" sz="1000">
              <a:solidFill>
                <a:srgbClr val="FFCC00"/>
              </a:solidFill>
              <a:latin typeface="Garamond" pitchFamily="18" charset="0"/>
            </a:endParaRPr>
          </a:p>
        </p:txBody>
      </p:sp>
    </p:spTree>
    <p:extLst>
      <p:ext uri="{BB962C8B-B14F-4D97-AF65-F5344CB8AC3E}">
        <p14:creationId xmlns:p14="http://schemas.microsoft.com/office/powerpoint/2010/main" val="374429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project was acquired by Seabridge Gold in 2016- the infrastructure at site included.</a:t>
            </a:r>
          </a:p>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10</a:t>
            </a:fld>
            <a:endParaRPr lang="en-US"/>
          </a:p>
        </p:txBody>
      </p:sp>
    </p:spTree>
    <p:extLst>
      <p:ext uri="{BB962C8B-B14F-4D97-AF65-F5344CB8AC3E}">
        <p14:creationId xmlns:p14="http://schemas.microsoft.com/office/powerpoint/2010/main" val="263547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Downside- historical issues at JMM- Previous owners did not have enough funds to reclaim mine site. </a:t>
            </a:r>
          </a:p>
        </p:txBody>
      </p:sp>
      <p:sp>
        <p:nvSpPr>
          <p:cNvPr id="4" name="Slide Number Placeholder 3"/>
          <p:cNvSpPr>
            <a:spLocks noGrp="1"/>
          </p:cNvSpPr>
          <p:nvPr>
            <p:ph type="sldNum" sz="quarter" idx="5"/>
          </p:nvPr>
        </p:nvSpPr>
        <p:spPr/>
        <p:txBody>
          <a:bodyPr/>
          <a:lstStyle/>
          <a:p>
            <a:fld id="{B960A889-F32D-4D2C-90B3-C7A58ED7A5AA}" type="slidenum">
              <a:rPr lang="en-US" smtClean="0"/>
              <a:t>11</a:t>
            </a:fld>
            <a:endParaRPr lang="en-US"/>
          </a:p>
        </p:txBody>
      </p:sp>
    </p:spTree>
    <p:extLst>
      <p:ext uri="{BB962C8B-B14F-4D97-AF65-F5344CB8AC3E}">
        <p14:creationId xmlns:p14="http://schemas.microsoft.com/office/powerpoint/2010/main" val="138751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12</a:t>
            </a:fld>
            <a:endParaRPr lang="en-US"/>
          </a:p>
        </p:txBody>
      </p:sp>
    </p:spTree>
    <p:extLst>
      <p:ext uri="{BB962C8B-B14F-4D97-AF65-F5344CB8AC3E}">
        <p14:creationId xmlns:p14="http://schemas.microsoft.com/office/powerpoint/2010/main" val="5714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Landfill and TMF</a:t>
            </a:r>
          </a:p>
        </p:txBody>
      </p:sp>
      <p:sp>
        <p:nvSpPr>
          <p:cNvPr id="4" name="Slide Number Placeholder 3"/>
          <p:cNvSpPr>
            <a:spLocks noGrp="1"/>
          </p:cNvSpPr>
          <p:nvPr>
            <p:ph type="sldNum" sz="quarter" idx="5"/>
          </p:nvPr>
        </p:nvSpPr>
        <p:spPr/>
        <p:txBody>
          <a:bodyPr/>
          <a:lstStyle/>
          <a:p>
            <a:fld id="{B960A889-F32D-4D2C-90B3-C7A58ED7A5AA}" type="slidenum">
              <a:rPr lang="en-US" smtClean="0"/>
              <a:t>13</a:t>
            </a:fld>
            <a:endParaRPr lang="en-US"/>
          </a:p>
        </p:txBody>
      </p:sp>
    </p:spTree>
    <p:extLst>
      <p:ext uri="{BB962C8B-B14F-4D97-AF65-F5344CB8AC3E}">
        <p14:creationId xmlns:p14="http://schemas.microsoft.com/office/powerpoint/2010/main" val="800226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Nalaine to present Slides 19-22</a:t>
            </a:r>
          </a:p>
        </p:txBody>
      </p:sp>
      <p:sp>
        <p:nvSpPr>
          <p:cNvPr id="4" name="Slide Number Placeholder 3"/>
          <p:cNvSpPr>
            <a:spLocks noGrp="1"/>
          </p:cNvSpPr>
          <p:nvPr>
            <p:ph type="sldNum" sz="quarter" idx="5"/>
          </p:nvPr>
        </p:nvSpPr>
        <p:spPr/>
        <p:txBody>
          <a:bodyPr/>
          <a:lstStyle/>
          <a:p>
            <a:fld id="{B960A889-F32D-4D2C-90B3-C7A58ED7A5AA}" type="slidenum">
              <a:rPr lang="en-US" smtClean="0"/>
              <a:t>14</a:t>
            </a:fld>
            <a:endParaRPr lang="en-US"/>
          </a:p>
        </p:txBody>
      </p:sp>
    </p:spTree>
    <p:extLst>
      <p:ext uri="{BB962C8B-B14F-4D97-AF65-F5344CB8AC3E}">
        <p14:creationId xmlns:p14="http://schemas.microsoft.com/office/powerpoint/2010/main" val="81030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15</a:t>
            </a:fld>
            <a:endParaRPr lang="en-US"/>
          </a:p>
        </p:txBody>
      </p:sp>
    </p:spTree>
    <p:extLst>
      <p:ext uri="{BB962C8B-B14F-4D97-AF65-F5344CB8AC3E}">
        <p14:creationId xmlns:p14="http://schemas.microsoft.com/office/powerpoint/2010/main" val="3563645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574" lvl="1" indent="-339574">
              <a:spcAft>
                <a:spcPts val="1188"/>
              </a:spcAft>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16</a:t>
            </a:fld>
            <a:endParaRPr lang="en-US"/>
          </a:p>
        </p:txBody>
      </p:sp>
    </p:spTree>
    <p:extLst>
      <p:ext uri="{BB962C8B-B14F-4D97-AF65-F5344CB8AC3E}">
        <p14:creationId xmlns:p14="http://schemas.microsoft.com/office/powerpoint/2010/main" val="1032996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17</a:t>
            </a:fld>
            <a:endParaRPr lang="en-US"/>
          </a:p>
        </p:txBody>
      </p:sp>
    </p:spTree>
    <p:extLst>
      <p:ext uri="{BB962C8B-B14F-4D97-AF65-F5344CB8AC3E}">
        <p14:creationId xmlns:p14="http://schemas.microsoft.com/office/powerpoint/2010/main" val="219134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network of groundwater monitoring wells, 52 in total, were installed to understand if and where water and soil contamination existed and whether this was translated to three tributary streams leading from the mine site. </a:t>
            </a:r>
          </a:p>
          <a:p>
            <a:r>
              <a:rPr lang="en-GB" dirty="0"/>
              <a:t>Test pits were excavated by TNDC employees to further identify and quantify the extent of soil contamination around the site, with specific focus on the fuel tank farm, mill building and Portal 11 pad.</a:t>
            </a:r>
          </a:p>
          <a:p>
            <a:r>
              <a:rPr lang="en-GB" dirty="0"/>
              <a:t>Env. Data used to focus reclamation efforts</a:t>
            </a:r>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18</a:t>
            </a:fld>
            <a:endParaRPr lang="en-US"/>
          </a:p>
        </p:txBody>
      </p:sp>
    </p:spTree>
    <p:extLst>
      <p:ext uri="{BB962C8B-B14F-4D97-AF65-F5344CB8AC3E}">
        <p14:creationId xmlns:p14="http://schemas.microsoft.com/office/powerpoint/2010/main" val="156997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60A889-F32D-4D2C-90B3-C7A58ED7A5AA}" type="slidenum">
              <a:rPr lang="en-US" smtClean="0"/>
              <a:t>19</a:t>
            </a:fld>
            <a:endParaRPr lang="en-US"/>
          </a:p>
        </p:txBody>
      </p:sp>
    </p:spTree>
    <p:extLst>
      <p:ext uri="{BB962C8B-B14F-4D97-AF65-F5344CB8AC3E}">
        <p14:creationId xmlns:p14="http://schemas.microsoft.com/office/powerpoint/2010/main" val="234349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765" indent="-452765">
              <a:buFont typeface="Arial" panose="020B0604020202020204" pitchFamily="34" charset="0"/>
              <a:buChar char="•"/>
            </a:pPr>
            <a:r>
              <a:rPr lang="en-US" dirty="0">
                <a:solidFill>
                  <a:schemeClr val="bg1"/>
                </a:solidFill>
              </a:rPr>
              <a:t>Seabridge Gold is a Canadian-based resource exploration company. Seabridge Gold has 100% ownership of the KSM Property, held by KSM Mining ULC, as well as the Courageous Lake Project in the Northwest Territories and Snowstorm in Nevada. Offices in Smithers and Toronto. </a:t>
            </a:r>
            <a:r>
              <a:rPr lang="en-US" dirty="0" err="1">
                <a:solidFill>
                  <a:schemeClr val="bg1"/>
                </a:solidFill>
              </a:rPr>
              <a:t>SnipGold</a:t>
            </a:r>
            <a:r>
              <a:rPr lang="en-US" dirty="0">
                <a:solidFill>
                  <a:schemeClr val="bg1"/>
                </a:solidFill>
              </a:rPr>
              <a:t> is a subsidiary of Seabridge Gold. </a:t>
            </a:r>
          </a:p>
          <a:p>
            <a:pPr marL="452765" indent="-452765">
              <a:buFont typeface="Arial" panose="020B0604020202020204" pitchFamily="34" charset="0"/>
              <a:buChar cha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2</a:t>
            </a:fld>
            <a:endParaRPr lang="en-US"/>
          </a:p>
        </p:txBody>
      </p:sp>
    </p:spTree>
    <p:extLst>
      <p:ext uri="{BB962C8B-B14F-4D97-AF65-F5344CB8AC3E}">
        <p14:creationId xmlns:p14="http://schemas.microsoft.com/office/powerpoint/2010/main" val="2372300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network of groundwater monitoring wells, 52 in total, were installed to understand if and where water and soil contamination existed and whether this was translated to three tributary streams leading from the mine site. </a:t>
            </a:r>
          </a:p>
          <a:p>
            <a:endParaRPr lang="en-GB" dirty="0"/>
          </a:p>
          <a:p>
            <a:r>
              <a:rPr lang="en-GB" dirty="0"/>
              <a:t>Test pits were excavated by TNDC employees to further identify and quantify the extent of soil contamination around the site, with specific focus on the fuel tank farm, mill building and Portal 11 pad.</a:t>
            </a:r>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20</a:t>
            </a:fld>
            <a:endParaRPr lang="en-US"/>
          </a:p>
        </p:txBody>
      </p:sp>
    </p:spTree>
    <p:extLst>
      <p:ext uri="{BB962C8B-B14F-4D97-AF65-F5344CB8AC3E}">
        <p14:creationId xmlns:p14="http://schemas.microsoft.com/office/powerpoint/2010/main" val="3502668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0A889-F32D-4D2C-90B3-C7A58ED7A5AA}" type="slidenum">
              <a:rPr lang="en-US" smtClean="0"/>
              <a:t>21</a:t>
            </a:fld>
            <a:endParaRPr lang="en-US"/>
          </a:p>
        </p:txBody>
      </p:sp>
    </p:spTree>
    <p:extLst>
      <p:ext uri="{BB962C8B-B14F-4D97-AF65-F5344CB8AC3E}">
        <p14:creationId xmlns:p14="http://schemas.microsoft.com/office/powerpoint/2010/main" val="2948225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960A889-F32D-4D2C-90B3-C7A58ED7A5AA}" type="slidenum">
              <a:rPr lang="en-US" smtClean="0"/>
              <a:t>22</a:t>
            </a:fld>
            <a:endParaRPr lang="en-US"/>
          </a:p>
        </p:txBody>
      </p:sp>
    </p:spTree>
    <p:extLst>
      <p:ext uri="{BB962C8B-B14F-4D97-AF65-F5344CB8AC3E}">
        <p14:creationId xmlns:p14="http://schemas.microsoft.com/office/powerpoint/2010/main" val="2999768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Oil </a:t>
            </a:r>
            <a:r>
              <a:rPr lang="en-CA" dirty="0" err="1"/>
              <a:t>Gater</a:t>
            </a:r>
            <a:endParaRPr lang="en-CA" dirty="0"/>
          </a:p>
        </p:txBody>
      </p:sp>
      <p:sp>
        <p:nvSpPr>
          <p:cNvPr id="4" name="Slide Number Placeholder 3"/>
          <p:cNvSpPr>
            <a:spLocks noGrp="1"/>
          </p:cNvSpPr>
          <p:nvPr>
            <p:ph type="sldNum" sz="quarter" idx="5"/>
          </p:nvPr>
        </p:nvSpPr>
        <p:spPr/>
        <p:txBody>
          <a:bodyPr/>
          <a:lstStyle/>
          <a:p>
            <a:fld id="{B960A889-F32D-4D2C-90B3-C7A58ED7A5AA}" type="slidenum">
              <a:rPr lang="en-US" smtClean="0"/>
              <a:t>23</a:t>
            </a:fld>
            <a:endParaRPr lang="en-US"/>
          </a:p>
        </p:txBody>
      </p:sp>
    </p:spTree>
    <p:extLst>
      <p:ext uri="{BB962C8B-B14F-4D97-AF65-F5344CB8AC3E}">
        <p14:creationId xmlns:p14="http://schemas.microsoft.com/office/powerpoint/2010/main" val="3988702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 text on the process of portal closure. </a:t>
            </a:r>
          </a:p>
        </p:txBody>
      </p:sp>
      <p:sp>
        <p:nvSpPr>
          <p:cNvPr id="4" name="Slide Number Placeholder 3"/>
          <p:cNvSpPr>
            <a:spLocks noGrp="1"/>
          </p:cNvSpPr>
          <p:nvPr>
            <p:ph type="sldNum" sz="quarter" idx="5"/>
          </p:nvPr>
        </p:nvSpPr>
        <p:spPr/>
        <p:txBody>
          <a:bodyPr/>
          <a:lstStyle/>
          <a:p>
            <a:fld id="{B960A889-F32D-4D2C-90B3-C7A58ED7A5AA}" type="slidenum">
              <a:rPr lang="en-US" smtClean="0"/>
              <a:t>24</a:t>
            </a:fld>
            <a:endParaRPr lang="en-US"/>
          </a:p>
        </p:txBody>
      </p:sp>
    </p:spTree>
    <p:extLst>
      <p:ext uri="{BB962C8B-B14F-4D97-AF65-F5344CB8AC3E}">
        <p14:creationId xmlns:p14="http://schemas.microsoft.com/office/powerpoint/2010/main" val="19351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960A889-F32D-4D2C-90B3-C7A58ED7A5AA}" type="slidenum">
              <a:rPr lang="en-US" smtClean="0"/>
              <a:t>25</a:t>
            </a:fld>
            <a:endParaRPr lang="en-US"/>
          </a:p>
        </p:txBody>
      </p:sp>
    </p:spTree>
    <p:extLst>
      <p:ext uri="{BB962C8B-B14F-4D97-AF65-F5344CB8AC3E}">
        <p14:creationId xmlns:p14="http://schemas.microsoft.com/office/powerpoint/2010/main" val="3856927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960A889-F32D-4D2C-90B3-C7A58ED7A5AA}" type="slidenum">
              <a:rPr lang="en-US" smtClean="0"/>
              <a:t>26</a:t>
            </a:fld>
            <a:endParaRPr lang="en-US"/>
          </a:p>
        </p:txBody>
      </p:sp>
    </p:spTree>
    <p:extLst>
      <p:ext uri="{BB962C8B-B14F-4D97-AF65-F5344CB8AC3E}">
        <p14:creationId xmlns:p14="http://schemas.microsoft.com/office/powerpoint/2010/main" val="3304756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960A889-F32D-4D2C-90B3-C7A58ED7A5AA}" type="slidenum">
              <a:rPr lang="en-US" smtClean="0"/>
              <a:t>27</a:t>
            </a:fld>
            <a:endParaRPr lang="en-US"/>
          </a:p>
        </p:txBody>
      </p:sp>
    </p:spTree>
    <p:extLst>
      <p:ext uri="{BB962C8B-B14F-4D97-AF65-F5344CB8AC3E}">
        <p14:creationId xmlns:p14="http://schemas.microsoft.com/office/powerpoint/2010/main" val="390783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530">
              <a:defRPr/>
            </a:pPr>
            <a:r>
              <a:rPr lang="en-US" dirty="0">
                <a:solidFill>
                  <a:schemeClr val="bg1"/>
                </a:solidFill>
              </a:rPr>
              <a:t>Ceased operations in 1993 due to low gold prices and high operating costs.</a:t>
            </a:r>
          </a:p>
          <a:p>
            <a:pPr defTabSz="905530">
              <a:defRPr/>
            </a:pPr>
            <a:r>
              <a:rPr lang="en-US" dirty="0">
                <a:solidFill>
                  <a:schemeClr val="bg1"/>
                </a:solidFill>
              </a:rPr>
              <a:t>Situated on a sub-alpine plateau surrounded by steep valleys and is located near the Craig and </a:t>
            </a:r>
            <a:r>
              <a:rPr lang="en-US" dirty="0" err="1">
                <a:solidFill>
                  <a:schemeClr val="bg1"/>
                </a:solidFill>
              </a:rPr>
              <a:t>Iskut</a:t>
            </a:r>
            <a:r>
              <a:rPr lang="en-US" dirty="0">
                <a:solidFill>
                  <a:schemeClr val="bg1"/>
                </a:solidFill>
              </a:rPr>
              <a:t> Rivers. </a:t>
            </a:r>
            <a:endParaRPr lang="en-US" b="1" dirty="0">
              <a:solidFill>
                <a:schemeClr val="bg1"/>
              </a:solidFill>
            </a:endParaRPr>
          </a:p>
          <a:p>
            <a:pPr defTabSz="905530">
              <a:defRPr/>
            </a:pPr>
            <a:r>
              <a:rPr lang="en-US" b="1" dirty="0">
                <a:solidFill>
                  <a:schemeClr val="bg1"/>
                </a:solidFill>
              </a:rPr>
              <a:t>Challenges</a:t>
            </a:r>
            <a:r>
              <a:rPr lang="en-US" dirty="0">
                <a:solidFill>
                  <a:schemeClr val="bg1"/>
                </a:solidFill>
              </a:rPr>
              <a:t>- short work season, no road access, old and limited equipment (D8, CAT 235 and 316) </a:t>
            </a:r>
            <a:r>
              <a:rPr lang="en-US" b="1" dirty="0">
                <a:solidFill>
                  <a:schemeClr val="bg1"/>
                </a:solidFill>
              </a:rPr>
              <a:t>Positives-</a:t>
            </a:r>
            <a:r>
              <a:rPr lang="en-US" dirty="0">
                <a:solidFill>
                  <a:schemeClr val="bg1"/>
                </a:solidFill>
              </a:rPr>
              <a:t> good working relationship with Tahltan Nation, dedicated team, synergies with SEA exploration program and KSM program. </a:t>
            </a:r>
          </a:p>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3</a:t>
            </a:fld>
            <a:endParaRPr lang="en-US"/>
          </a:p>
        </p:txBody>
      </p:sp>
    </p:spTree>
    <p:extLst>
      <p:ext uri="{BB962C8B-B14F-4D97-AF65-F5344CB8AC3E}">
        <p14:creationId xmlns:p14="http://schemas.microsoft.com/office/powerpoint/2010/main" val="182088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4</a:t>
            </a:fld>
            <a:endParaRPr lang="en-US"/>
          </a:p>
        </p:txBody>
      </p:sp>
    </p:spTree>
    <p:extLst>
      <p:ext uri="{BB962C8B-B14F-4D97-AF65-F5344CB8AC3E}">
        <p14:creationId xmlns:p14="http://schemas.microsoft.com/office/powerpoint/2010/main" val="1073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Nalaine to present? Slides 5-10</a:t>
            </a:r>
          </a:p>
        </p:txBody>
      </p:sp>
      <p:sp>
        <p:nvSpPr>
          <p:cNvPr id="4" name="Slide Number Placeholder 3"/>
          <p:cNvSpPr>
            <a:spLocks noGrp="1"/>
          </p:cNvSpPr>
          <p:nvPr>
            <p:ph type="sldNum" sz="quarter" idx="5"/>
          </p:nvPr>
        </p:nvSpPr>
        <p:spPr/>
        <p:txBody>
          <a:bodyPr/>
          <a:lstStyle/>
          <a:p>
            <a:fld id="{B960A889-F32D-4D2C-90B3-C7A58ED7A5AA}" type="slidenum">
              <a:rPr lang="en-US" smtClean="0"/>
              <a:t>5</a:t>
            </a:fld>
            <a:endParaRPr lang="en-US"/>
          </a:p>
        </p:txBody>
      </p:sp>
    </p:spTree>
    <p:extLst>
      <p:ext uri="{BB962C8B-B14F-4D97-AF65-F5344CB8AC3E}">
        <p14:creationId xmlns:p14="http://schemas.microsoft.com/office/powerpoint/2010/main" val="160272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Tahltan territory </a:t>
            </a:r>
            <a:r>
              <a:rPr lang="en-US" dirty="0"/>
              <a:t>goes from the mouth of the </a:t>
            </a:r>
            <a:r>
              <a:rPr lang="en-US" dirty="0" err="1"/>
              <a:t>Iskut</a:t>
            </a:r>
            <a:r>
              <a:rPr lang="en-US" dirty="0"/>
              <a:t> River in the south to the Rancheria River in the Yukon, from the eastern slopes of the Coastal Mountains in the west to the headwaters of the Stikine and the upper half of the Turnagain River in the east. </a:t>
            </a:r>
          </a:p>
        </p:txBody>
      </p:sp>
      <p:sp>
        <p:nvSpPr>
          <p:cNvPr id="4" name="Slide Number Placeholder 3"/>
          <p:cNvSpPr>
            <a:spLocks noGrp="1"/>
          </p:cNvSpPr>
          <p:nvPr>
            <p:ph type="sldNum" sz="quarter" idx="5"/>
          </p:nvPr>
        </p:nvSpPr>
        <p:spPr/>
        <p:txBody>
          <a:bodyPr/>
          <a:lstStyle/>
          <a:p>
            <a:fld id="{B960A889-F32D-4D2C-90B3-C7A58ED7A5AA}" type="slidenum">
              <a:rPr lang="en-US" smtClean="0"/>
              <a:t>6</a:t>
            </a:fld>
            <a:endParaRPr lang="en-US"/>
          </a:p>
        </p:txBody>
      </p:sp>
    </p:spTree>
    <p:extLst>
      <p:ext uri="{BB962C8B-B14F-4D97-AF65-F5344CB8AC3E}">
        <p14:creationId xmlns:p14="http://schemas.microsoft.com/office/powerpoint/2010/main" val="382726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530">
              <a:defRPr/>
            </a:pPr>
            <a:r>
              <a:rPr lang="en-US" dirty="0">
                <a:solidFill>
                  <a:schemeClr val="bg1"/>
                </a:solidFill>
              </a:rPr>
              <a:t>Tahltan title and rights </a:t>
            </a:r>
            <a:r>
              <a:rPr lang="en-US" dirty="0"/>
              <a:t>includes the development and implementation of systems that uphold TCG’s responsibilities to ecosystem and natural resource management, supporting and developing a sustainable economy and strengthening the cultural wellness of the Tahltan Nation. </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7</a:t>
            </a:fld>
            <a:endParaRPr lang="en-US"/>
          </a:p>
        </p:txBody>
      </p:sp>
    </p:spTree>
    <p:extLst>
      <p:ext uri="{BB962C8B-B14F-4D97-AF65-F5344CB8AC3E}">
        <p14:creationId xmlns:p14="http://schemas.microsoft.com/office/powerpoint/2010/main" val="214522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Tahltan territory </a:t>
            </a:r>
            <a:r>
              <a:rPr lang="en-US" dirty="0"/>
              <a:t>goes from the mouth of the </a:t>
            </a:r>
            <a:r>
              <a:rPr lang="en-US" dirty="0" err="1"/>
              <a:t>Iskut</a:t>
            </a:r>
            <a:r>
              <a:rPr lang="en-US" dirty="0"/>
              <a:t> River in the south to the Rancheria River in the Yukon, from the eastern slopes of the Coastal Mountains in the west to the headwaters of the Stikine and the upper half of the Turnagain River in the east. </a:t>
            </a:r>
          </a:p>
        </p:txBody>
      </p:sp>
      <p:sp>
        <p:nvSpPr>
          <p:cNvPr id="4" name="Slide Number Placeholder 3"/>
          <p:cNvSpPr>
            <a:spLocks noGrp="1"/>
          </p:cNvSpPr>
          <p:nvPr>
            <p:ph type="sldNum" sz="quarter" idx="5"/>
          </p:nvPr>
        </p:nvSpPr>
        <p:spPr/>
        <p:txBody>
          <a:bodyPr/>
          <a:lstStyle/>
          <a:p>
            <a:fld id="{B960A889-F32D-4D2C-90B3-C7A58ED7A5AA}" type="slidenum">
              <a:rPr lang="en-US" smtClean="0"/>
              <a:t>8</a:t>
            </a:fld>
            <a:endParaRPr lang="en-US"/>
          </a:p>
        </p:txBody>
      </p:sp>
    </p:spTree>
    <p:extLst>
      <p:ext uri="{BB962C8B-B14F-4D97-AF65-F5344CB8AC3E}">
        <p14:creationId xmlns:p14="http://schemas.microsoft.com/office/powerpoint/2010/main" val="220284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530">
              <a:defRPr/>
            </a:pPr>
            <a:r>
              <a:rPr lang="en-US" dirty="0">
                <a:solidFill>
                  <a:schemeClr val="bg1"/>
                </a:solidFill>
              </a:rPr>
              <a:t>Tahltan title and rights </a:t>
            </a:r>
            <a:r>
              <a:rPr lang="en-US" dirty="0"/>
              <a:t>includes the development and implementation of systems that uphold TCG’s responsibilities to ecosystem and natural resource management, supporting and developing a sustainable economy and strengthening the cultural wellness of the Tahltan Nation. </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B960A889-F32D-4D2C-90B3-C7A58ED7A5AA}" type="slidenum">
              <a:rPr lang="en-US" smtClean="0"/>
              <a:t>9</a:t>
            </a:fld>
            <a:endParaRPr lang="en-US"/>
          </a:p>
        </p:txBody>
      </p:sp>
    </p:spTree>
    <p:extLst>
      <p:ext uri="{BB962C8B-B14F-4D97-AF65-F5344CB8AC3E}">
        <p14:creationId xmlns:p14="http://schemas.microsoft.com/office/powerpoint/2010/main" val="267099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5956300"/>
            <a:ext cx="12192000" cy="901700"/>
          </a:xfrm>
          <a:prstGeom prst="rect">
            <a:avLst/>
          </a:prstGeom>
          <a:solidFill>
            <a:srgbClr val="005286"/>
          </a:solidFill>
          <a:ln>
            <a:noFill/>
          </a:ln>
        </p:spPr>
        <p:txBody>
          <a:bodyPr wrap="none" lIns="91793" tIns="45897" rIns="91793" bIns="45897"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ctr">
              <a:defRPr/>
            </a:pPr>
            <a:endParaRPr lang="en-US" altLang="en-US" sz="2800" dirty="0"/>
          </a:p>
        </p:txBody>
      </p:sp>
      <p:sp>
        <p:nvSpPr>
          <p:cNvPr id="6" name="Rectangle 7"/>
          <p:cNvSpPr>
            <a:spLocks noChangeArrowheads="1"/>
          </p:cNvSpPr>
          <p:nvPr userDrawn="1"/>
        </p:nvSpPr>
        <p:spPr bwMode="auto">
          <a:xfrm>
            <a:off x="0" y="5895977"/>
            <a:ext cx="12192000" cy="60325"/>
          </a:xfrm>
          <a:prstGeom prst="rect">
            <a:avLst/>
          </a:prstGeom>
          <a:solidFill>
            <a:srgbClr val="C9952C"/>
          </a:solidFill>
          <a:ln>
            <a:noFill/>
          </a:ln>
        </p:spPr>
        <p:txBody>
          <a:bodyPr wrap="none" lIns="91793" tIns="45897" rIns="91793" bIns="45897"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ctr">
              <a:defRPr/>
            </a:pPr>
            <a:endParaRPr lang="en-US" altLang="en-US" sz="2800"/>
          </a:p>
        </p:txBody>
      </p:sp>
    </p:spTree>
    <p:extLst>
      <p:ext uri="{BB962C8B-B14F-4D97-AF65-F5344CB8AC3E}">
        <p14:creationId xmlns:p14="http://schemas.microsoft.com/office/powerpoint/2010/main" val="2975695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 y="1075267"/>
            <a:ext cx="12191999" cy="5071532"/>
          </a:xfrm>
        </p:spPr>
        <p:txBody>
          <a:bodyPr lIns="102292" tIns="51146" rIns="102292" bIns="51146"/>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5" name="Rectangle 11"/>
          <p:cNvSpPr>
            <a:spLocks noGrp="1" noChangeArrowheads="1"/>
          </p:cNvSpPr>
          <p:nvPr>
            <p:ph type="sldNum" sz="quarter" idx="10"/>
          </p:nvPr>
        </p:nvSpPr>
        <p:spPr>
          <a:ln/>
        </p:spPr>
        <p:txBody>
          <a:bodyPr/>
          <a:lstStyle>
            <a:lvl1pPr>
              <a:defRPr/>
            </a:lvl1pPr>
          </a:lstStyle>
          <a:p>
            <a:pPr>
              <a:defRPr/>
            </a:pPr>
            <a:fld id="{EFFD1FCC-3CCE-4A68-9272-C93DE98EBC92}" type="slidenum">
              <a:rPr lang="en-US"/>
              <a:pPr>
                <a:defRPr/>
              </a:pPr>
              <a:t>‹#›</a:t>
            </a:fld>
            <a:endParaRPr lang="en-US"/>
          </a:p>
        </p:txBody>
      </p:sp>
      <p:sp>
        <p:nvSpPr>
          <p:cNvPr id="6" name="Title 1"/>
          <p:cNvSpPr>
            <a:spLocks noGrp="1"/>
          </p:cNvSpPr>
          <p:nvPr>
            <p:ph type="title"/>
          </p:nvPr>
        </p:nvSpPr>
        <p:spPr>
          <a:xfrm>
            <a:off x="931334" y="120650"/>
            <a:ext cx="10365317" cy="781050"/>
          </a:xfrm>
        </p:spPr>
        <p:txBody>
          <a:bodyPr/>
          <a:lstStyle/>
          <a:p>
            <a:r>
              <a:rPr lang="en-US"/>
              <a:t>Click to edit Master title style</a:t>
            </a:r>
          </a:p>
        </p:txBody>
      </p:sp>
    </p:spTree>
    <p:extLst>
      <p:ext uri="{BB962C8B-B14F-4D97-AF65-F5344CB8AC3E}">
        <p14:creationId xmlns:p14="http://schemas.microsoft.com/office/powerpoint/2010/main" val="169865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03819" y="1090131"/>
            <a:ext cx="10373783" cy="731219"/>
          </a:xfrm>
        </p:spPr>
        <p:txBody>
          <a:bodyPr/>
          <a:lstStyle>
            <a:lvl1pPr>
              <a:defRPr>
                <a:solidFill>
                  <a:schemeClr val="bg2"/>
                </a:solidFill>
              </a:defRPr>
            </a:lvl1pPr>
          </a:lstStyle>
          <a:p>
            <a:r>
              <a:rPr lang="en-US" dirty="0"/>
              <a:t>Click to edit Master title style</a:t>
            </a:r>
          </a:p>
        </p:txBody>
      </p:sp>
      <p:sp>
        <p:nvSpPr>
          <p:cNvPr id="3" name="Table Placeholder 2"/>
          <p:cNvSpPr>
            <a:spLocks noGrp="1"/>
          </p:cNvSpPr>
          <p:nvPr>
            <p:ph type="tbl" idx="1"/>
          </p:nvPr>
        </p:nvSpPr>
        <p:spPr>
          <a:xfrm>
            <a:off x="903819" y="1863000"/>
            <a:ext cx="10373783" cy="4240068"/>
          </a:xfrm>
        </p:spPr>
        <p:txBody>
          <a:bodyPr lIns="102292" tIns="51146" rIns="102292" bIns="51146"/>
          <a:lstStyle/>
          <a:p>
            <a:pPr lvl="0"/>
            <a:endParaRPr lang="en-US" noProof="0" dirty="0"/>
          </a:p>
        </p:txBody>
      </p:sp>
      <p:sp>
        <p:nvSpPr>
          <p:cNvPr id="4" name="Rectangle 11"/>
          <p:cNvSpPr>
            <a:spLocks noGrp="1" noChangeArrowheads="1"/>
          </p:cNvSpPr>
          <p:nvPr>
            <p:ph type="sldNum" sz="quarter" idx="10"/>
          </p:nvPr>
        </p:nvSpPr>
        <p:spPr>
          <a:ln/>
        </p:spPr>
        <p:txBody>
          <a:bodyPr/>
          <a:lstStyle>
            <a:lvl1pPr>
              <a:defRPr/>
            </a:lvl1pPr>
          </a:lstStyle>
          <a:p>
            <a:pPr>
              <a:defRPr/>
            </a:pPr>
            <a:fld id="{93A885D5-F038-4A6E-8574-D75459E49F0D}" type="slidenum">
              <a:rPr lang="en-US"/>
              <a:pPr>
                <a:defRPr/>
              </a:pPr>
              <a:t>‹#›</a:t>
            </a:fld>
            <a:endParaRPr lang="en-US"/>
          </a:p>
        </p:txBody>
      </p:sp>
      <p:sp>
        <p:nvSpPr>
          <p:cNvPr id="5" name="Title 1"/>
          <p:cNvSpPr txBox="1">
            <a:spLocks/>
          </p:cNvSpPr>
          <p:nvPr userDrawn="1"/>
        </p:nvSpPr>
        <p:spPr bwMode="auto">
          <a:xfrm>
            <a:off x="931334" y="120650"/>
            <a:ext cx="1036531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696" tIns="45849" rIns="91696" bIns="45849" numCol="1" anchor="b" anchorCtr="0" compatLnSpc="1">
            <a:prstTxWarp prst="textNoShape">
              <a:avLst/>
            </a:prstTxWarp>
          </a:bodyPr>
          <a:lstStyle>
            <a:lvl1pPr algn="l" rtl="0" eaLnBrk="0" fontAlgn="base" hangingPunct="0">
              <a:spcBef>
                <a:spcPct val="0"/>
              </a:spcBef>
              <a:spcAft>
                <a:spcPct val="0"/>
              </a:spcAft>
              <a:defRPr sz="2400">
                <a:solidFill>
                  <a:srgbClr val="FFFFFF"/>
                </a:solidFill>
                <a:latin typeface="Helvetica"/>
                <a:ea typeface="+mj-ea"/>
                <a:cs typeface="+mj-cs"/>
              </a:defRPr>
            </a:lvl1pPr>
            <a:lvl2pPr algn="l" rtl="0" eaLnBrk="0" fontAlgn="base" hangingPunct="0">
              <a:spcBef>
                <a:spcPct val="0"/>
              </a:spcBef>
              <a:spcAft>
                <a:spcPct val="0"/>
              </a:spcAft>
              <a:defRPr sz="2400">
                <a:solidFill>
                  <a:srgbClr val="FFFFFF"/>
                </a:solidFill>
                <a:latin typeface="Helvetica"/>
              </a:defRPr>
            </a:lvl2pPr>
            <a:lvl3pPr algn="l" rtl="0" eaLnBrk="0" fontAlgn="base" hangingPunct="0">
              <a:spcBef>
                <a:spcPct val="0"/>
              </a:spcBef>
              <a:spcAft>
                <a:spcPct val="0"/>
              </a:spcAft>
              <a:defRPr sz="2400">
                <a:solidFill>
                  <a:srgbClr val="FFFFFF"/>
                </a:solidFill>
                <a:latin typeface="Helvetica"/>
              </a:defRPr>
            </a:lvl3pPr>
            <a:lvl4pPr algn="l" rtl="0" eaLnBrk="0" fontAlgn="base" hangingPunct="0">
              <a:spcBef>
                <a:spcPct val="0"/>
              </a:spcBef>
              <a:spcAft>
                <a:spcPct val="0"/>
              </a:spcAft>
              <a:defRPr sz="2400">
                <a:solidFill>
                  <a:srgbClr val="FFFFFF"/>
                </a:solidFill>
                <a:latin typeface="Helvetica"/>
              </a:defRPr>
            </a:lvl4pPr>
            <a:lvl5pPr algn="l" rtl="0" eaLnBrk="0" fontAlgn="base" hangingPunct="0">
              <a:spcBef>
                <a:spcPct val="0"/>
              </a:spcBef>
              <a:spcAft>
                <a:spcPct val="0"/>
              </a:spcAft>
              <a:defRPr sz="2400">
                <a:solidFill>
                  <a:srgbClr val="FFFFFF"/>
                </a:solidFill>
                <a:latin typeface="Helvetica"/>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pPr>
              <a:buClrTx/>
              <a:buNone/>
            </a:pPr>
            <a:r>
              <a:rPr lang="en-US" sz="2400" kern="0"/>
              <a:t>Click to edit Master title style</a:t>
            </a:r>
          </a:p>
        </p:txBody>
      </p:sp>
    </p:spTree>
    <p:extLst>
      <p:ext uri="{BB962C8B-B14F-4D97-AF65-F5344CB8AC3E}">
        <p14:creationId xmlns:p14="http://schemas.microsoft.com/office/powerpoint/2010/main" val="303062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903111" y="1863683"/>
            <a:ext cx="10363200" cy="4250268"/>
          </a:xfrm>
        </p:spPr>
        <p:txBody>
          <a:bodyPr/>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EC13532A-D193-4098-BF50-69CD7B50245D}" type="slidenum">
              <a:rPr lang="en-US"/>
              <a:pPr>
                <a:defRPr/>
              </a:pPr>
              <a:t>‹#›</a:t>
            </a:fld>
            <a:endParaRPr lang="en-US"/>
          </a:p>
        </p:txBody>
      </p:sp>
      <p:sp>
        <p:nvSpPr>
          <p:cNvPr id="7" name="Title 1"/>
          <p:cNvSpPr>
            <a:spLocks noGrp="1"/>
          </p:cNvSpPr>
          <p:nvPr>
            <p:ph type="title"/>
          </p:nvPr>
        </p:nvSpPr>
        <p:spPr>
          <a:xfrm>
            <a:off x="903113" y="1090131"/>
            <a:ext cx="10373783" cy="731219"/>
          </a:xfrm>
        </p:spPr>
        <p:txBody>
          <a:bodyPr/>
          <a:lstStyle>
            <a:lvl1pPr>
              <a:defRPr>
                <a:solidFill>
                  <a:schemeClr val="bg2"/>
                </a:solidFill>
              </a:defRPr>
            </a:lvl1pPr>
          </a:lstStyle>
          <a:p>
            <a:r>
              <a:rPr lang="en-US" dirty="0"/>
              <a:t>Click to edit Master title style</a:t>
            </a:r>
          </a:p>
        </p:txBody>
      </p:sp>
      <p:sp>
        <p:nvSpPr>
          <p:cNvPr id="8" name="Title 1"/>
          <p:cNvSpPr txBox="1">
            <a:spLocks/>
          </p:cNvSpPr>
          <p:nvPr userDrawn="1"/>
        </p:nvSpPr>
        <p:spPr bwMode="auto">
          <a:xfrm>
            <a:off x="931334" y="120650"/>
            <a:ext cx="1036531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696" tIns="45849" rIns="91696" bIns="45849" numCol="1" anchor="b" anchorCtr="0" compatLnSpc="1">
            <a:prstTxWarp prst="textNoShape">
              <a:avLst/>
            </a:prstTxWarp>
          </a:bodyPr>
          <a:lstStyle>
            <a:lvl1pPr algn="l" rtl="0" eaLnBrk="0" fontAlgn="base" hangingPunct="0">
              <a:spcBef>
                <a:spcPct val="0"/>
              </a:spcBef>
              <a:spcAft>
                <a:spcPct val="0"/>
              </a:spcAft>
              <a:defRPr sz="2400">
                <a:solidFill>
                  <a:srgbClr val="FFFFFF"/>
                </a:solidFill>
                <a:latin typeface="Helvetica"/>
                <a:ea typeface="+mj-ea"/>
                <a:cs typeface="+mj-cs"/>
              </a:defRPr>
            </a:lvl1pPr>
            <a:lvl2pPr algn="l" rtl="0" eaLnBrk="0" fontAlgn="base" hangingPunct="0">
              <a:spcBef>
                <a:spcPct val="0"/>
              </a:spcBef>
              <a:spcAft>
                <a:spcPct val="0"/>
              </a:spcAft>
              <a:defRPr sz="2400">
                <a:solidFill>
                  <a:srgbClr val="FFFFFF"/>
                </a:solidFill>
                <a:latin typeface="Helvetica"/>
              </a:defRPr>
            </a:lvl2pPr>
            <a:lvl3pPr algn="l" rtl="0" eaLnBrk="0" fontAlgn="base" hangingPunct="0">
              <a:spcBef>
                <a:spcPct val="0"/>
              </a:spcBef>
              <a:spcAft>
                <a:spcPct val="0"/>
              </a:spcAft>
              <a:defRPr sz="2400">
                <a:solidFill>
                  <a:srgbClr val="FFFFFF"/>
                </a:solidFill>
                <a:latin typeface="Helvetica"/>
              </a:defRPr>
            </a:lvl3pPr>
            <a:lvl4pPr algn="l" rtl="0" eaLnBrk="0" fontAlgn="base" hangingPunct="0">
              <a:spcBef>
                <a:spcPct val="0"/>
              </a:spcBef>
              <a:spcAft>
                <a:spcPct val="0"/>
              </a:spcAft>
              <a:defRPr sz="2400">
                <a:solidFill>
                  <a:srgbClr val="FFFFFF"/>
                </a:solidFill>
                <a:latin typeface="Helvetica"/>
              </a:defRPr>
            </a:lvl4pPr>
            <a:lvl5pPr algn="l" rtl="0" eaLnBrk="0" fontAlgn="base" hangingPunct="0">
              <a:spcBef>
                <a:spcPct val="0"/>
              </a:spcBef>
              <a:spcAft>
                <a:spcPct val="0"/>
              </a:spcAft>
              <a:defRPr sz="2400">
                <a:solidFill>
                  <a:srgbClr val="FFFFFF"/>
                </a:solidFill>
                <a:latin typeface="Helvetica"/>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pPr>
              <a:buClrTx/>
              <a:buNone/>
            </a:pPr>
            <a:r>
              <a:rPr lang="en-US" sz="2400" kern="0"/>
              <a:t>Click to edit Master title style</a:t>
            </a:r>
          </a:p>
        </p:txBody>
      </p:sp>
    </p:spTree>
    <p:extLst>
      <p:ext uri="{BB962C8B-B14F-4D97-AF65-F5344CB8AC3E}">
        <p14:creationId xmlns:p14="http://schemas.microsoft.com/office/powerpoint/2010/main" val="314796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31334" y="120650"/>
            <a:ext cx="10365317" cy="781050"/>
          </a:xfrm>
        </p:spPr>
        <p:txBody>
          <a:bodyPr/>
          <a:lstStyle/>
          <a:p>
            <a:r>
              <a:rPr lang="en-US"/>
              <a:t>Click to edit Master title style</a:t>
            </a:r>
          </a:p>
        </p:txBody>
      </p:sp>
      <p:sp>
        <p:nvSpPr>
          <p:cNvPr id="3" name="Text Placeholder 2"/>
          <p:cNvSpPr>
            <a:spLocks noGrp="1"/>
          </p:cNvSpPr>
          <p:nvPr>
            <p:ph type="body" sz="half" idx="1"/>
          </p:nvPr>
        </p:nvSpPr>
        <p:spPr>
          <a:xfrm>
            <a:off x="914400" y="1524000"/>
            <a:ext cx="5080000" cy="4116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524000"/>
            <a:ext cx="5080000" cy="4116388"/>
          </a:xfrm>
        </p:spPr>
        <p:txBody>
          <a:bodyPr/>
          <a:lstStyle/>
          <a:p>
            <a:pPr lvl="0"/>
            <a:endParaRPr lang="en-US" noProof="0"/>
          </a:p>
        </p:txBody>
      </p:sp>
      <p:sp>
        <p:nvSpPr>
          <p:cNvPr id="5" name="Rectangle 11"/>
          <p:cNvSpPr>
            <a:spLocks noGrp="1" noChangeArrowheads="1"/>
          </p:cNvSpPr>
          <p:nvPr>
            <p:ph type="sldNum" sz="quarter" idx="10"/>
          </p:nvPr>
        </p:nvSpPr>
        <p:spPr>
          <a:ln/>
        </p:spPr>
        <p:txBody>
          <a:bodyPr/>
          <a:lstStyle>
            <a:lvl1pPr>
              <a:defRPr/>
            </a:lvl1pPr>
          </a:lstStyle>
          <a:p>
            <a:pPr>
              <a:defRPr/>
            </a:pPr>
            <a:fld id="{EA35FBD7-2248-49E4-ADED-FB001BA47B9C}" type="slidenum">
              <a:rPr lang="en-US"/>
              <a:pPr>
                <a:defRPr/>
              </a:pPr>
              <a:t>‹#›</a:t>
            </a:fld>
            <a:endParaRPr lang="en-US"/>
          </a:p>
        </p:txBody>
      </p:sp>
    </p:spTree>
    <p:extLst>
      <p:ext uri="{BB962C8B-B14F-4D97-AF65-F5344CB8AC3E}">
        <p14:creationId xmlns:p14="http://schemas.microsoft.com/office/powerpoint/2010/main" val="13186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3819" y="2414590"/>
            <a:ext cx="10373783" cy="1665287"/>
          </a:xfrm>
        </p:spPr>
        <p:txBody>
          <a:bodyPr/>
          <a:lstStyle/>
          <a:p>
            <a:r>
              <a:rPr lang="en-US"/>
              <a:t>Click to edit Master title style</a:t>
            </a:r>
          </a:p>
        </p:txBody>
      </p:sp>
      <p:sp>
        <p:nvSpPr>
          <p:cNvPr id="3" name="Subtitle 2"/>
          <p:cNvSpPr>
            <a:spLocks noGrp="1"/>
          </p:cNvSpPr>
          <p:nvPr>
            <p:ph type="subTitle" idx="1"/>
          </p:nvPr>
        </p:nvSpPr>
        <p:spPr>
          <a:xfrm>
            <a:off x="903113" y="4403725"/>
            <a:ext cx="10374489"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BFDD62D-3D3A-4060-A9C0-04FFF785EB00}" type="slidenum">
              <a:rPr lang="en-US"/>
              <a:pPr>
                <a:defRPr/>
              </a:pPr>
              <a:t>‹#›</a:t>
            </a:fld>
            <a:endParaRPr lang="en-US"/>
          </a:p>
        </p:txBody>
      </p:sp>
    </p:spTree>
    <p:extLst>
      <p:ext uri="{BB962C8B-B14F-4D97-AF65-F5344CB8AC3E}">
        <p14:creationId xmlns:p14="http://schemas.microsoft.com/office/powerpoint/2010/main" val="310294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solidFill>
                  <a:srgbClr val="005286"/>
                </a:solidFill>
              </a:defRPr>
            </a:lvl1pPr>
          </a:lstStyle>
          <a:p>
            <a:pPr>
              <a:defRPr/>
            </a:pPr>
            <a:fld id="{58C00A4E-F306-40C9-ACF5-84A48D21C4A3}" type="slidenum">
              <a:rPr lang="en-US" smtClean="0"/>
              <a:pPr>
                <a:defRPr/>
              </a:pPr>
              <a:t>‹#›</a:t>
            </a:fld>
            <a:endParaRPr lang="en-US"/>
          </a:p>
        </p:txBody>
      </p:sp>
    </p:spTree>
    <p:extLst>
      <p:ext uri="{BB962C8B-B14F-4D97-AF65-F5344CB8AC3E}">
        <p14:creationId xmlns:p14="http://schemas.microsoft.com/office/powerpoint/2010/main" val="163695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6274" y="4994276"/>
            <a:ext cx="10318751"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36274" y="3294063"/>
            <a:ext cx="10318751"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495FDF63-D4E8-452A-9161-F750BCD046D0}" type="slidenum">
              <a:rPr lang="en-US"/>
              <a:pPr>
                <a:defRPr/>
              </a:pPr>
              <a:t>‹#›</a:t>
            </a:fld>
            <a:endParaRPr lang="en-US"/>
          </a:p>
        </p:txBody>
      </p:sp>
    </p:spTree>
    <p:extLst>
      <p:ext uri="{BB962C8B-B14F-4D97-AF65-F5344CB8AC3E}">
        <p14:creationId xmlns:p14="http://schemas.microsoft.com/office/powerpoint/2010/main" val="1482022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8655" y="1727201"/>
            <a:ext cx="5089620"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148" y="1727201"/>
            <a:ext cx="5089621"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0918B33B-C9B3-4005-BFB2-C9C8662878F5}" type="slidenum">
              <a:rPr lang="en-US"/>
              <a:pPr>
                <a:defRPr/>
              </a:pPr>
              <a:t>‹#›</a:t>
            </a:fld>
            <a:endParaRPr lang="en-US"/>
          </a:p>
        </p:txBody>
      </p:sp>
    </p:spTree>
    <p:extLst>
      <p:ext uri="{BB962C8B-B14F-4D97-AF65-F5344CB8AC3E}">
        <p14:creationId xmlns:p14="http://schemas.microsoft.com/office/powerpoint/2010/main" val="120296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7707" y="1299633"/>
            <a:ext cx="5065405"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7707" y="2025123"/>
            <a:ext cx="5065405"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74E19E98-DB0D-4BB1-A98E-7C14912D0F6A}" type="slidenum">
              <a:rPr lang="en-US"/>
              <a:pPr>
                <a:defRPr/>
              </a:pPr>
              <a:t>‹#›</a:t>
            </a:fld>
            <a:endParaRPr lang="en-US"/>
          </a:p>
        </p:txBody>
      </p:sp>
      <p:sp>
        <p:nvSpPr>
          <p:cNvPr id="10" name="Text Placeholder 2"/>
          <p:cNvSpPr>
            <a:spLocks noGrp="1"/>
          </p:cNvSpPr>
          <p:nvPr>
            <p:ph type="body" idx="11"/>
          </p:nvPr>
        </p:nvSpPr>
        <p:spPr>
          <a:xfrm>
            <a:off x="6200907" y="1299633"/>
            <a:ext cx="5065405"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12"/>
          </p:nvPr>
        </p:nvSpPr>
        <p:spPr>
          <a:xfrm>
            <a:off x="6200907" y="2025123"/>
            <a:ext cx="5065405"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7"/>
          <p:cNvSpPr>
            <a:spLocks noGrp="1" noChangeArrowheads="1"/>
          </p:cNvSpPr>
          <p:nvPr>
            <p:ph type="title"/>
          </p:nvPr>
        </p:nvSpPr>
        <p:spPr bwMode="auto">
          <a:xfrm>
            <a:off x="913342" y="120650"/>
            <a:ext cx="1036531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696" tIns="45849" rIns="91696" bIns="45849"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424254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CA3BF503-623C-47BE-A13D-A00B2102BD51}" type="slidenum">
              <a:rPr lang="en-US"/>
              <a:pPr>
                <a:defRPr/>
              </a:pPr>
              <a:t>‹#›</a:t>
            </a:fld>
            <a:endParaRPr lang="en-US"/>
          </a:p>
        </p:txBody>
      </p:sp>
    </p:spTree>
    <p:extLst>
      <p:ext uri="{BB962C8B-B14F-4D97-AF65-F5344CB8AC3E}">
        <p14:creationId xmlns:p14="http://schemas.microsoft.com/office/powerpoint/2010/main" val="111482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02A92720-30C0-47B0-AD62-9C312D5B9D56}" type="slidenum">
              <a:rPr lang="en-US"/>
              <a:pPr>
                <a:defRPr/>
              </a:pPr>
              <a:t>‹#›</a:t>
            </a:fld>
            <a:endParaRPr lang="en-US"/>
          </a:p>
        </p:txBody>
      </p:sp>
    </p:spTree>
    <p:extLst>
      <p:ext uri="{BB962C8B-B14F-4D97-AF65-F5344CB8AC3E}">
        <p14:creationId xmlns:p14="http://schemas.microsoft.com/office/powerpoint/2010/main" val="303998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690" y="1532900"/>
            <a:ext cx="4156428" cy="1076423"/>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242985" y="1524000"/>
            <a:ext cx="6023327" cy="5419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5690" y="2600423"/>
            <a:ext cx="4156428" cy="43433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DDB619BA-5A0D-434D-9C5F-BABCAA191E2B}" type="slidenum">
              <a:rPr lang="en-US"/>
              <a:pPr>
                <a:defRPr/>
              </a:pPr>
              <a:t>‹#›</a:t>
            </a:fld>
            <a:endParaRPr lang="en-US"/>
          </a:p>
        </p:txBody>
      </p:sp>
      <p:sp>
        <p:nvSpPr>
          <p:cNvPr id="6" name="Title 1"/>
          <p:cNvSpPr txBox="1">
            <a:spLocks/>
          </p:cNvSpPr>
          <p:nvPr userDrawn="1"/>
        </p:nvSpPr>
        <p:spPr bwMode="auto">
          <a:xfrm>
            <a:off x="931334" y="120650"/>
            <a:ext cx="1036531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696" tIns="45849" rIns="91696" bIns="45849" numCol="1" anchor="b" anchorCtr="0" compatLnSpc="1">
            <a:prstTxWarp prst="textNoShape">
              <a:avLst/>
            </a:prstTxWarp>
          </a:bodyPr>
          <a:lstStyle>
            <a:lvl1pPr algn="l" rtl="0" eaLnBrk="0" fontAlgn="base" hangingPunct="0">
              <a:spcBef>
                <a:spcPct val="0"/>
              </a:spcBef>
              <a:spcAft>
                <a:spcPct val="0"/>
              </a:spcAft>
              <a:defRPr sz="2400">
                <a:solidFill>
                  <a:srgbClr val="FFFFFF"/>
                </a:solidFill>
                <a:latin typeface="Helvetica"/>
                <a:ea typeface="+mj-ea"/>
                <a:cs typeface="+mj-cs"/>
              </a:defRPr>
            </a:lvl1pPr>
            <a:lvl2pPr algn="l" rtl="0" eaLnBrk="0" fontAlgn="base" hangingPunct="0">
              <a:spcBef>
                <a:spcPct val="0"/>
              </a:spcBef>
              <a:spcAft>
                <a:spcPct val="0"/>
              </a:spcAft>
              <a:defRPr sz="2400">
                <a:solidFill>
                  <a:srgbClr val="FFFFFF"/>
                </a:solidFill>
                <a:latin typeface="Helvetica"/>
              </a:defRPr>
            </a:lvl2pPr>
            <a:lvl3pPr algn="l" rtl="0" eaLnBrk="0" fontAlgn="base" hangingPunct="0">
              <a:spcBef>
                <a:spcPct val="0"/>
              </a:spcBef>
              <a:spcAft>
                <a:spcPct val="0"/>
              </a:spcAft>
              <a:defRPr sz="2400">
                <a:solidFill>
                  <a:srgbClr val="FFFFFF"/>
                </a:solidFill>
                <a:latin typeface="Helvetica"/>
              </a:defRPr>
            </a:lvl3pPr>
            <a:lvl4pPr algn="l" rtl="0" eaLnBrk="0" fontAlgn="base" hangingPunct="0">
              <a:spcBef>
                <a:spcPct val="0"/>
              </a:spcBef>
              <a:spcAft>
                <a:spcPct val="0"/>
              </a:spcAft>
              <a:defRPr sz="2400">
                <a:solidFill>
                  <a:srgbClr val="FFFFFF"/>
                </a:solidFill>
                <a:latin typeface="Helvetica"/>
              </a:defRPr>
            </a:lvl4pPr>
            <a:lvl5pPr algn="l" rtl="0" eaLnBrk="0" fontAlgn="base" hangingPunct="0">
              <a:spcBef>
                <a:spcPct val="0"/>
              </a:spcBef>
              <a:spcAft>
                <a:spcPct val="0"/>
              </a:spcAft>
              <a:defRPr sz="2400">
                <a:solidFill>
                  <a:srgbClr val="FFFFFF"/>
                </a:solidFill>
                <a:latin typeface="Helvetica"/>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pPr>
              <a:buClrTx/>
              <a:buNone/>
            </a:pPr>
            <a:r>
              <a:rPr lang="en-US" sz="2400" kern="0"/>
              <a:t>Click to edit Master title style</a:t>
            </a:r>
          </a:p>
        </p:txBody>
      </p:sp>
    </p:spTree>
    <p:extLst>
      <p:ext uri="{BB962C8B-B14F-4D97-AF65-F5344CB8AC3E}">
        <p14:creationId xmlns:p14="http://schemas.microsoft.com/office/powerpoint/2010/main" val="17988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901702"/>
            <a:ext cx="12192000" cy="60325"/>
          </a:xfrm>
          <a:prstGeom prst="rect">
            <a:avLst/>
          </a:prstGeom>
          <a:solidFill>
            <a:srgbClr val="C9952C"/>
          </a:solidFill>
          <a:ln>
            <a:noFill/>
          </a:ln>
        </p:spPr>
        <p:txBody>
          <a:bodyPr wrap="none" lIns="91793" tIns="45897" rIns="91793" bIns="45897"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ctr">
              <a:defRPr/>
            </a:pPr>
            <a:endParaRPr lang="en-US" altLang="en-US" sz="2800"/>
          </a:p>
        </p:txBody>
      </p:sp>
      <p:sp>
        <p:nvSpPr>
          <p:cNvPr id="1027" name="Rectangle 8"/>
          <p:cNvSpPr>
            <a:spLocks noChangeArrowheads="1"/>
          </p:cNvSpPr>
          <p:nvPr/>
        </p:nvSpPr>
        <p:spPr bwMode="auto">
          <a:xfrm>
            <a:off x="0" y="0"/>
            <a:ext cx="12192000" cy="901700"/>
          </a:xfrm>
          <a:prstGeom prst="rect">
            <a:avLst/>
          </a:prstGeom>
          <a:solidFill>
            <a:srgbClr val="005286"/>
          </a:solidFill>
          <a:ln>
            <a:noFill/>
          </a:ln>
        </p:spPr>
        <p:txBody>
          <a:bodyPr wrap="none" lIns="91793" tIns="45897" rIns="91793" bIns="45897"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ctr">
              <a:defRPr/>
            </a:pPr>
            <a:endParaRPr lang="en-US" altLang="en-US" sz="2800" dirty="0"/>
          </a:p>
        </p:txBody>
      </p:sp>
      <p:sp>
        <p:nvSpPr>
          <p:cNvPr id="1028" name="Rectangle 8"/>
          <p:cNvSpPr>
            <a:spLocks noGrp="1" noChangeArrowheads="1"/>
          </p:cNvSpPr>
          <p:nvPr>
            <p:ph type="body" idx="1"/>
          </p:nvPr>
        </p:nvSpPr>
        <p:spPr bwMode="auto">
          <a:xfrm>
            <a:off x="914400" y="1524000"/>
            <a:ext cx="10363200" cy="411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696" tIns="45849" rIns="91696" bIns="4584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15"/>
          <p:cNvSpPr>
            <a:spLocks noChangeArrowheads="1"/>
          </p:cNvSpPr>
          <p:nvPr/>
        </p:nvSpPr>
        <p:spPr bwMode="auto">
          <a:xfrm>
            <a:off x="592667" y="5895977"/>
            <a:ext cx="526626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197" tIns="42599" rIns="85197" bIns="42599"/>
          <a:lstStyle>
            <a:lvl1pPr defTabSz="820738">
              <a:defRPr sz="2800">
                <a:solidFill>
                  <a:schemeClr val="tx1"/>
                </a:solidFill>
                <a:latin typeface="Times New Roman" pitchFamily="18" charset="0"/>
              </a:defRPr>
            </a:lvl1pPr>
            <a:lvl2pPr marL="742950" indent="-285750" defTabSz="820738">
              <a:defRPr sz="2800">
                <a:solidFill>
                  <a:schemeClr val="tx1"/>
                </a:solidFill>
                <a:latin typeface="Times New Roman" pitchFamily="18" charset="0"/>
              </a:defRPr>
            </a:lvl2pPr>
            <a:lvl3pPr marL="1143000" indent="-228600" defTabSz="820738">
              <a:defRPr sz="2800">
                <a:solidFill>
                  <a:schemeClr val="tx1"/>
                </a:solidFill>
                <a:latin typeface="Times New Roman" pitchFamily="18" charset="0"/>
              </a:defRPr>
            </a:lvl3pPr>
            <a:lvl4pPr marL="1600200" indent="-228600" defTabSz="820738">
              <a:defRPr sz="2800">
                <a:solidFill>
                  <a:schemeClr val="tx1"/>
                </a:solidFill>
                <a:latin typeface="Times New Roman" pitchFamily="18" charset="0"/>
              </a:defRPr>
            </a:lvl4pPr>
            <a:lvl5pPr marL="2057400" indent="-228600" defTabSz="820738">
              <a:defRPr sz="2800">
                <a:solidFill>
                  <a:schemeClr val="tx1"/>
                </a:solidFill>
                <a:latin typeface="Times New Roman" pitchFamily="18" charset="0"/>
              </a:defRPr>
            </a:lvl5pPr>
            <a:lvl6pPr marL="2514600" indent="-228600" defTabSz="820738"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defTabSz="820738"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defTabSz="820738"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defTabSz="820738"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ctr">
              <a:spcBef>
                <a:spcPct val="0"/>
              </a:spcBef>
              <a:buClrTx/>
              <a:buFontTx/>
              <a:buNone/>
              <a:defRPr/>
            </a:pPr>
            <a:endParaRPr lang="en-US" altLang="en-US" sz="2100" b="1">
              <a:solidFill>
                <a:srgbClr val="FABC0A"/>
              </a:solidFill>
              <a:latin typeface="Garamond" pitchFamily="18" charset="0"/>
            </a:endParaRPr>
          </a:p>
        </p:txBody>
      </p:sp>
      <p:sp>
        <p:nvSpPr>
          <p:cNvPr id="1033" name="Rectangle 7"/>
          <p:cNvSpPr>
            <a:spLocks noGrp="1" noChangeArrowheads="1"/>
          </p:cNvSpPr>
          <p:nvPr>
            <p:ph type="title"/>
          </p:nvPr>
        </p:nvSpPr>
        <p:spPr bwMode="auto">
          <a:xfrm>
            <a:off x="913342" y="120650"/>
            <a:ext cx="1036531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696" tIns="45849" rIns="91696" bIns="45849" numCol="1" anchor="b" anchorCtr="0" compatLnSpc="1">
            <a:prstTxWarp prst="textNoShape">
              <a:avLst/>
            </a:prstTxWarp>
          </a:bodyPr>
          <a:lstStyle/>
          <a:p>
            <a:pPr lvl="0"/>
            <a:r>
              <a:rPr lang="en-US" altLang="en-US" dirty="0"/>
              <a:t>Click to edit Master title style</a:t>
            </a:r>
          </a:p>
        </p:txBody>
      </p:sp>
      <p:sp>
        <p:nvSpPr>
          <p:cNvPr id="1035" name="Rectangle 11"/>
          <p:cNvSpPr>
            <a:spLocks noGrp="1" noChangeArrowheads="1"/>
          </p:cNvSpPr>
          <p:nvPr>
            <p:ph type="sldNum" sz="quarter" idx="4"/>
          </p:nvPr>
        </p:nvSpPr>
        <p:spPr bwMode="auto">
          <a:xfrm>
            <a:off x="8795457" y="6486800"/>
            <a:ext cx="2844800" cy="215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FontTx/>
              <a:buNone/>
              <a:defRPr sz="1000">
                <a:solidFill>
                  <a:srgbClr val="005286"/>
                </a:solidFill>
              </a:defRPr>
            </a:lvl1pPr>
          </a:lstStyle>
          <a:p>
            <a:pPr>
              <a:defRPr/>
            </a:pPr>
            <a:fld id="{4203A4F6-E676-4AA4-A101-1773E707B362}" type="slidenum">
              <a:rPr lang="en-US" smtClean="0"/>
              <a:pPr>
                <a:defRPr/>
              </a:pPr>
              <a:t>‹#›</a:t>
            </a:fld>
            <a:endParaRPr lang="en-US"/>
          </a:p>
        </p:txBody>
      </p:sp>
      <p:pic>
        <p:nvPicPr>
          <p:cNvPr id="2" name="Picture 2"/>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586587" y="6229352"/>
            <a:ext cx="1402599" cy="446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034689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0" fontAlgn="base" hangingPunct="0">
        <a:spcBef>
          <a:spcPct val="0"/>
        </a:spcBef>
        <a:spcAft>
          <a:spcPct val="0"/>
        </a:spcAft>
        <a:defRPr sz="2400">
          <a:solidFill>
            <a:srgbClr val="FFFFFF"/>
          </a:solidFill>
          <a:latin typeface="Helvetica"/>
          <a:ea typeface="+mj-ea"/>
          <a:cs typeface="+mj-cs"/>
        </a:defRPr>
      </a:lvl1pPr>
      <a:lvl2pPr algn="l" rtl="0" eaLnBrk="0" fontAlgn="base" hangingPunct="0">
        <a:spcBef>
          <a:spcPct val="0"/>
        </a:spcBef>
        <a:spcAft>
          <a:spcPct val="0"/>
        </a:spcAft>
        <a:defRPr sz="2400">
          <a:solidFill>
            <a:srgbClr val="FFFFFF"/>
          </a:solidFill>
          <a:latin typeface="Helvetica"/>
        </a:defRPr>
      </a:lvl2pPr>
      <a:lvl3pPr algn="l" rtl="0" eaLnBrk="0" fontAlgn="base" hangingPunct="0">
        <a:spcBef>
          <a:spcPct val="0"/>
        </a:spcBef>
        <a:spcAft>
          <a:spcPct val="0"/>
        </a:spcAft>
        <a:defRPr sz="2400">
          <a:solidFill>
            <a:srgbClr val="FFFFFF"/>
          </a:solidFill>
          <a:latin typeface="Helvetica"/>
        </a:defRPr>
      </a:lvl3pPr>
      <a:lvl4pPr algn="l" rtl="0" eaLnBrk="0" fontAlgn="base" hangingPunct="0">
        <a:spcBef>
          <a:spcPct val="0"/>
        </a:spcBef>
        <a:spcAft>
          <a:spcPct val="0"/>
        </a:spcAft>
        <a:defRPr sz="2400">
          <a:solidFill>
            <a:srgbClr val="FFFFFF"/>
          </a:solidFill>
          <a:latin typeface="Helvetica"/>
        </a:defRPr>
      </a:lvl4pPr>
      <a:lvl5pPr algn="l" rtl="0" eaLnBrk="0" fontAlgn="base" hangingPunct="0">
        <a:spcBef>
          <a:spcPct val="0"/>
        </a:spcBef>
        <a:spcAft>
          <a:spcPct val="0"/>
        </a:spcAft>
        <a:defRPr sz="2400">
          <a:solidFill>
            <a:srgbClr val="FFFFFF"/>
          </a:solidFill>
          <a:latin typeface="Helvetica"/>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C9952C"/>
        </a:buClr>
        <a:buChar char="•"/>
        <a:defRPr sz="2100">
          <a:solidFill>
            <a:schemeClr val="bg2"/>
          </a:solidFill>
          <a:latin typeface="Helvetica"/>
          <a:ea typeface="+mn-ea"/>
          <a:cs typeface="+mn-cs"/>
        </a:defRPr>
      </a:lvl1pPr>
      <a:lvl2pPr marL="741363" indent="-284163" algn="l" rtl="0" eaLnBrk="0" fontAlgn="base" hangingPunct="0">
        <a:spcBef>
          <a:spcPct val="20000"/>
        </a:spcBef>
        <a:spcAft>
          <a:spcPct val="0"/>
        </a:spcAft>
        <a:buClr>
          <a:srgbClr val="C9952C"/>
        </a:buClr>
        <a:buChar char="–"/>
        <a:defRPr sz="1800">
          <a:solidFill>
            <a:schemeClr val="bg2"/>
          </a:solidFill>
          <a:latin typeface="Helvetica"/>
        </a:defRPr>
      </a:lvl2pPr>
      <a:lvl3pPr marL="1141413" indent="-227013" algn="l" rtl="0" eaLnBrk="0" fontAlgn="base" hangingPunct="0">
        <a:spcBef>
          <a:spcPct val="20000"/>
        </a:spcBef>
        <a:spcAft>
          <a:spcPct val="0"/>
        </a:spcAft>
        <a:buClr>
          <a:srgbClr val="C9952C"/>
        </a:buClr>
        <a:buChar char="•"/>
        <a:defRPr sz="1800">
          <a:solidFill>
            <a:schemeClr val="bg2"/>
          </a:solidFill>
          <a:latin typeface="Helvetica"/>
        </a:defRPr>
      </a:lvl3pPr>
      <a:lvl4pPr marL="1598613" indent="-227013" algn="l" rtl="0" eaLnBrk="0" fontAlgn="base" hangingPunct="0">
        <a:spcBef>
          <a:spcPct val="20000"/>
        </a:spcBef>
        <a:spcAft>
          <a:spcPct val="0"/>
        </a:spcAft>
        <a:buClr>
          <a:srgbClr val="C9952C"/>
        </a:buClr>
        <a:buChar char="–"/>
        <a:defRPr sz="1800">
          <a:solidFill>
            <a:schemeClr val="bg2"/>
          </a:solidFill>
          <a:latin typeface="Helvetica"/>
        </a:defRPr>
      </a:lvl4pPr>
      <a:lvl5pPr marL="2057400" indent="-228600" algn="l" rtl="0" eaLnBrk="0" fontAlgn="base" hangingPunct="0">
        <a:spcBef>
          <a:spcPct val="20000"/>
        </a:spcBef>
        <a:spcAft>
          <a:spcPct val="0"/>
        </a:spcAft>
        <a:buClr>
          <a:srgbClr val="C9952C"/>
        </a:buClr>
        <a:buChar char="•"/>
        <a:defRPr sz="1800">
          <a:solidFill>
            <a:schemeClr val="bg2"/>
          </a:solidFill>
          <a:latin typeface="Helvetica"/>
        </a:defRPr>
      </a:lvl5pPr>
      <a:lvl6pPr marL="2749550" indent="-255588" algn="l" defTabSz="1019175" rtl="0" eaLnBrk="0" fontAlgn="base" hangingPunct="0">
        <a:spcBef>
          <a:spcPct val="20000"/>
        </a:spcBef>
        <a:spcAft>
          <a:spcPct val="0"/>
        </a:spcAft>
        <a:buClr>
          <a:schemeClr val="tx2"/>
        </a:buClr>
        <a:buChar char="•"/>
        <a:defRPr sz="2300">
          <a:solidFill>
            <a:schemeClr val="tx1"/>
          </a:solidFill>
          <a:latin typeface="+mn-lt"/>
        </a:defRPr>
      </a:lvl6pPr>
      <a:lvl7pPr marL="3206750" indent="-255588" algn="l" defTabSz="1019175" rtl="0" eaLnBrk="0" fontAlgn="base" hangingPunct="0">
        <a:spcBef>
          <a:spcPct val="20000"/>
        </a:spcBef>
        <a:spcAft>
          <a:spcPct val="0"/>
        </a:spcAft>
        <a:buClr>
          <a:schemeClr val="tx2"/>
        </a:buClr>
        <a:buChar char="•"/>
        <a:defRPr sz="2300">
          <a:solidFill>
            <a:schemeClr val="tx1"/>
          </a:solidFill>
          <a:latin typeface="+mn-lt"/>
        </a:defRPr>
      </a:lvl7pPr>
      <a:lvl8pPr marL="3663950" indent="-255588" algn="l" defTabSz="1019175" rtl="0" eaLnBrk="0" fontAlgn="base" hangingPunct="0">
        <a:spcBef>
          <a:spcPct val="20000"/>
        </a:spcBef>
        <a:spcAft>
          <a:spcPct val="0"/>
        </a:spcAft>
        <a:buClr>
          <a:schemeClr val="tx2"/>
        </a:buClr>
        <a:buChar char="•"/>
        <a:defRPr sz="2300">
          <a:solidFill>
            <a:schemeClr val="tx1"/>
          </a:solidFill>
          <a:latin typeface="+mn-lt"/>
        </a:defRPr>
      </a:lvl8pPr>
      <a:lvl9pPr marL="4121150" indent="-255588" algn="l" defTabSz="1019175" rtl="0" eaLnBrk="0" fontAlgn="base" hangingPunct="0">
        <a:spcBef>
          <a:spcPct val="20000"/>
        </a:spcBef>
        <a:spcAft>
          <a:spcPct val="0"/>
        </a:spcAft>
        <a:buClr>
          <a:schemeClr val="tx2"/>
        </a:buClr>
        <a:buChar char="•"/>
        <a:defRPr sz="2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cid:DFE27863-C986-48F4-85EE-9C9BB34F6A8B@workgroup.local" TargetMode="External"/><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cid:AA59EA33-1922-45F9-823D-E03D19686012@workgroup.local" TargetMode="External"/><Relationship Id="rId5" Type="http://schemas.openxmlformats.org/officeDocument/2006/relationships/image" Target="../media/image29.jpeg"/><Relationship Id="rId4" Type="http://schemas.openxmlformats.org/officeDocument/2006/relationships/image" Target="cid:55B0892E-8B4F-40D4-B234-73FE21B6E168@workgroup.local" TargetMode="External"/><Relationship Id="rId9"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Text Box 11"/>
          <p:cNvSpPr txBox="1">
            <a:spLocks noChangeArrowheads="1"/>
          </p:cNvSpPr>
          <p:nvPr/>
        </p:nvSpPr>
        <p:spPr bwMode="auto">
          <a:xfrm>
            <a:off x="257908" y="1234958"/>
            <a:ext cx="11676184" cy="3051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83318" tIns="41659" rIns="83318" bIns="41659">
            <a:spAutoFit/>
          </a:bodyPr>
          <a:lstStyle>
            <a:lvl1pPr defTabSz="830263">
              <a:defRPr sz="2800">
                <a:solidFill>
                  <a:schemeClr val="tx1"/>
                </a:solidFill>
                <a:latin typeface="Times New Roman" pitchFamily="18" charset="0"/>
              </a:defRPr>
            </a:lvl1pPr>
            <a:lvl2pPr marL="742950" indent="-285750" defTabSz="830263">
              <a:defRPr sz="2800">
                <a:solidFill>
                  <a:schemeClr val="tx1"/>
                </a:solidFill>
                <a:latin typeface="Times New Roman" pitchFamily="18" charset="0"/>
              </a:defRPr>
            </a:lvl2pPr>
            <a:lvl3pPr marL="1143000" indent="-228600" defTabSz="830263">
              <a:defRPr sz="2800">
                <a:solidFill>
                  <a:schemeClr val="tx1"/>
                </a:solidFill>
                <a:latin typeface="Times New Roman" pitchFamily="18" charset="0"/>
              </a:defRPr>
            </a:lvl3pPr>
            <a:lvl4pPr marL="1600200" indent="-228600" defTabSz="830263">
              <a:defRPr sz="2800">
                <a:solidFill>
                  <a:schemeClr val="tx1"/>
                </a:solidFill>
                <a:latin typeface="Times New Roman" pitchFamily="18" charset="0"/>
              </a:defRPr>
            </a:lvl4pPr>
            <a:lvl5pPr marL="2057400" indent="-228600" defTabSz="830263">
              <a:defRPr sz="2800">
                <a:solidFill>
                  <a:schemeClr val="tx1"/>
                </a:solidFill>
                <a:latin typeface="Times New Roman" pitchFamily="18" charset="0"/>
              </a:defRPr>
            </a:lvl5pPr>
            <a:lvl6pPr marL="2514600" indent="-228600" defTabSz="830263" eaLnBrk="0" fontAlgn="base" hangingPunct="0">
              <a:spcBef>
                <a:spcPct val="20000"/>
              </a:spcBef>
              <a:spcAft>
                <a:spcPct val="0"/>
              </a:spcAft>
              <a:buClr>
                <a:schemeClr val="tx2"/>
              </a:buClr>
              <a:buChar char="•"/>
              <a:defRPr sz="2800">
                <a:solidFill>
                  <a:schemeClr val="tx1"/>
                </a:solidFill>
                <a:latin typeface="Times New Roman" pitchFamily="18" charset="0"/>
              </a:defRPr>
            </a:lvl6pPr>
            <a:lvl7pPr marL="2971800" indent="-228600" defTabSz="830263" eaLnBrk="0" fontAlgn="base" hangingPunct="0">
              <a:spcBef>
                <a:spcPct val="20000"/>
              </a:spcBef>
              <a:spcAft>
                <a:spcPct val="0"/>
              </a:spcAft>
              <a:buClr>
                <a:schemeClr val="tx2"/>
              </a:buClr>
              <a:buChar char="•"/>
              <a:defRPr sz="2800">
                <a:solidFill>
                  <a:schemeClr val="tx1"/>
                </a:solidFill>
                <a:latin typeface="Times New Roman" pitchFamily="18" charset="0"/>
              </a:defRPr>
            </a:lvl7pPr>
            <a:lvl8pPr marL="3429000" indent="-228600" defTabSz="830263" eaLnBrk="0" fontAlgn="base" hangingPunct="0">
              <a:spcBef>
                <a:spcPct val="20000"/>
              </a:spcBef>
              <a:spcAft>
                <a:spcPct val="0"/>
              </a:spcAft>
              <a:buClr>
                <a:schemeClr val="tx2"/>
              </a:buClr>
              <a:buChar char="•"/>
              <a:defRPr sz="2800">
                <a:solidFill>
                  <a:schemeClr val="tx1"/>
                </a:solidFill>
                <a:latin typeface="Times New Roman" pitchFamily="18" charset="0"/>
              </a:defRPr>
            </a:lvl8pPr>
            <a:lvl9pPr marL="3886200" indent="-228600" defTabSz="830263" eaLnBrk="0" fontAlgn="base" hangingPunct="0">
              <a:spcBef>
                <a:spcPct val="20000"/>
              </a:spcBef>
              <a:spcAft>
                <a:spcPct val="0"/>
              </a:spcAft>
              <a:buClr>
                <a:schemeClr val="tx2"/>
              </a:buClr>
              <a:buChar char="•"/>
              <a:defRPr sz="2800">
                <a:solidFill>
                  <a:schemeClr val="tx1"/>
                </a:solidFill>
                <a:latin typeface="Times New Roman" pitchFamily="18" charset="0"/>
              </a:defRPr>
            </a:lvl9pPr>
          </a:lstStyle>
          <a:p>
            <a:pPr algn="ctr" eaLnBrk="0" fontAlgn="base" hangingPunct="0">
              <a:spcBef>
                <a:spcPct val="20000"/>
              </a:spcBef>
              <a:spcAft>
                <a:spcPct val="0"/>
              </a:spcAft>
              <a:buClr>
                <a:srgbClr val="005286"/>
              </a:buClr>
              <a:defRPr/>
            </a:pPr>
            <a:r>
              <a:rPr lang="en-US" b="1" dirty="0" err="1">
                <a:solidFill>
                  <a:schemeClr val="bg1"/>
                </a:solidFill>
                <a:latin typeface="Helvetica"/>
              </a:rPr>
              <a:t>SnipGold</a:t>
            </a:r>
            <a:r>
              <a:rPr lang="en-US" b="1" dirty="0">
                <a:solidFill>
                  <a:schemeClr val="bg1"/>
                </a:solidFill>
                <a:latin typeface="Helvetica"/>
              </a:rPr>
              <a:t> and Tahltan Central Government </a:t>
            </a:r>
          </a:p>
          <a:p>
            <a:pPr algn="ctr" eaLnBrk="0" fontAlgn="base" hangingPunct="0">
              <a:spcBef>
                <a:spcPct val="20000"/>
              </a:spcBef>
              <a:spcAft>
                <a:spcPct val="0"/>
              </a:spcAft>
              <a:buClr>
                <a:srgbClr val="005286"/>
              </a:buClr>
              <a:defRPr/>
            </a:pPr>
            <a:r>
              <a:rPr lang="en-US" b="1" dirty="0">
                <a:solidFill>
                  <a:schemeClr val="bg1"/>
                </a:solidFill>
                <a:latin typeface="Helvetica"/>
              </a:rPr>
              <a:t>Collaboration</a:t>
            </a:r>
            <a:br>
              <a:rPr lang="en-US" b="1" dirty="0">
                <a:solidFill>
                  <a:schemeClr val="bg1"/>
                </a:solidFill>
                <a:latin typeface="Helvetica"/>
              </a:rPr>
            </a:br>
            <a:endParaRPr lang="en-US" b="1" dirty="0">
              <a:solidFill>
                <a:schemeClr val="bg1"/>
              </a:solidFill>
              <a:latin typeface="Helvetica"/>
            </a:endParaRPr>
          </a:p>
          <a:p>
            <a:pPr algn="ctr" eaLnBrk="0" fontAlgn="base" hangingPunct="0">
              <a:spcBef>
                <a:spcPct val="20000"/>
              </a:spcBef>
              <a:spcAft>
                <a:spcPct val="0"/>
              </a:spcAft>
              <a:buClr>
                <a:srgbClr val="005286"/>
              </a:buClr>
              <a:defRPr/>
            </a:pPr>
            <a:r>
              <a:rPr lang="en-US" b="1" dirty="0">
                <a:solidFill>
                  <a:schemeClr val="bg1"/>
                </a:solidFill>
                <a:latin typeface="Helvetica"/>
              </a:rPr>
              <a:t>Reclamation of the Former </a:t>
            </a:r>
          </a:p>
          <a:p>
            <a:pPr algn="ctr" eaLnBrk="0" fontAlgn="base" hangingPunct="0">
              <a:spcBef>
                <a:spcPct val="20000"/>
              </a:spcBef>
              <a:spcAft>
                <a:spcPct val="0"/>
              </a:spcAft>
              <a:buClr>
                <a:srgbClr val="005286"/>
              </a:buClr>
              <a:defRPr/>
            </a:pPr>
            <a:r>
              <a:rPr lang="en-US" b="1" dirty="0">
                <a:solidFill>
                  <a:schemeClr val="bg1"/>
                </a:solidFill>
                <a:latin typeface="Helvetica"/>
              </a:rPr>
              <a:t>Johnny Mountain Mine</a:t>
            </a:r>
            <a:br>
              <a:rPr lang="en-US" altLang="en-US" sz="4800" b="1" dirty="0">
                <a:latin typeface="Helvetica"/>
              </a:rPr>
            </a:br>
            <a:endParaRPr lang="en-US" altLang="en-US" sz="3600" b="1" dirty="0">
              <a:latin typeface="Helvetica"/>
            </a:endParaRPr>
          </a:p>
        </p:txBody>
      </p:sp>
      <p:pic>
        <p:nvPicPr>
          <p:cNvPr id="3" name="Picture 2">
            <a:extLst>
              <a:ext uri="{FF2B5EF4-FFF2-40B4-BE49-F238E27FC236}">
                <a16:creationId xmlns:a16="http://schemas.microsoft.com/office/drawing/2014/main" id="{30CDFE92-831C-408F-99C6-D5DAD9F5C2C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633" y="4365652"/>
            <a:ext cx="2728484" cy="11575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a:extLst>
              <a:ext uri="{FF2B5EF4-FFF2-40B4-BE49-F238E27FC236}">
                <a16:creationId xmlns:a16="http://schemas.microsoft.com/office/drawing/2014/main" id="{C687D6AE-DD7B-4A57-BC14-C69643F012CC}"/>
              </a:ext>
            </a:extLst>
          </p:cNvPr>
          <p:cNvSpPr txBox="1"/>
          <p:nvPr/>
        </p:nvSpPr>
        <p:spPr>
          <a:xfrm>
            <a:off x="1203722" y="4124408"/>
            <a:ext cx="9784556" cy="1754326"/>
          </a:xfrm>
          <a:prstGeom prst="rect">
            <a:avLst/>
          </a:prstGeom>
          <a:noFill/>
        </p:spPr>
        <p:txBody>
          <a:bodyPr wrap="square" rtlCol="0">
            <a:spAutoFit/>
          </a:bodyPr>
          <a:lstStyle/>
          <a:p>
            <a:pPr marL="0" marR="0" algn="ctr"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*Elizabeth Fillatre Miller, M.Sc., </a:t>
            </a:r>
            <a:r>
              <a:rPr lang="en-US" sz="1800" dirty="0" err="1">
                <a:effectLst/>
                <a:latin typeface="Times New Roman" panose="02020603050405020304" pitchFamily="18" charset="0"/>
                <a:ea typeface="Times New Roman" panose="02020603050405020304" pitchFamily="18" charset="0"/>
              </a:rPr>
              <a:t>R.P.Bio</a:t>
            </a:r>
            <a:endParaRPr lang="en-US" sz="18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Kevin Hidber, </a:t>
            </a:r>
            <a:r>
              <a:rPr lang="en-US" sz="1800" dirty="0" err="1">
                <a:effectLst/>
                <a:latin typeface="Times New Roman" panose="02020603050405020304" pitchFamily="18" charset="0"/>
                <a:ea typeface="Times New Roman" panose="02020603050405020304" pitchFamily="18" charset="0"/>
              </a:rPr>
              <a:t>AScT</a:t>
            </a:r>
            <a:r>
              <a:rPr lang="en-US" sz="1800" dirty="0">
                <a:effectLst/>
                <a:latin typeface="Times New Roman" panose="02020603050405020304" pitchFamily="18" charset="0"/>
                <a:ea typeface="Times New Roman" panose="02020603050405020304" pitchFamily="18" charset="0"/>
              </a:rPr>
              <a:t> </a:t>
            </a:r>
          </a:p>
          <a:p>
            <a:pPr marL="0" marR="0" algn="ctr"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Jessy Chaplin, M.Sc., </a:t>
            </a:r>
            <a:r>
              <a:rPr lang="en-US" sz="1800" dirty="0" err="1">
                <a:effectLst/>
                <a:latin typeface="Times New Roman" panose="02020603050405020304" pitchFamily="18" charset="0"/>
                <a:ea typeface="Times New Roman" panose="02020603050405020304" pitchFamily="18" charset="0"/>
              </a:rPr>
              <a:t>R.P.Bio</a:t>
            </a:r>
            <a:r>
              <a:rPr lang="en-US" sz="1800" dirty="0">
                <a:effectLst/>
                <a:latin typeface="Times New Roman" panose="02020603050405020304" pitchFamily="18" charset="0"/>
                <a:ea typeface="Times New Roman" panose="02020603050405020304" pitchFamily="18" charset="0"/>
              </a:rPr>
              <a:t> </a:t>
            </a:r>
          </a:p>
          <a:p>
            <a:pPr marL="0" marR="0" algn="ctr"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Mike Skurski, P.E.</a:t>
            </a:r>
            <a:r>
              <a:rPr lang="en-US" sz="1800" baseline="300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R. Brent Murphy, MSc., </a:t>
            </a:r>
            <a:r>
              <a:rPr lang="en-US" sz="1800" dirty="0" err="1">
                <a:effectLst/>
                <a:latin typeface="Times New Roman" panose="02020603050405020304" pitchFamily="18" charset="0"/>
                <a:ea typeface="Times New Roman" panose="02020603050405020304" pitchFamily="18" charset="0"/>
              </a:rPr>
              <a:t>P.Geo</a:t>
            </a:r>
            <a:r>
              <a:rPr lang="en-US" sz="1800" dirty="0">
                <a:effectLst/>
                <a:latin typeface="Times New Roman" panose="02020603050405020304" pitchFamily="18" charset="0"/>
                <a:ea typeface="Times New Roman" panose="02020603050405020304" pitchFamily="18" charset="0"/>
              </a:rPr>
              <a:t> (NWT)</a:t>
            </a:r>
            <a:r>
              <a:rPr lang="en-US" sz="1800" baseline="300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*Nalaine Morin, BASC, EP</a:t>
            </a:r>
          </a:p>
        </p:txBody>
      </p:sp>
    </p:spTree>
    <p:extLst>
      <p:ext uri="{BB962C8B-B14F-4D97-AF65-F5344CB8AC3E}">
        <p14:creationId xmlns:p14="http://schemas.microsoft.com/office/powerpoint/2010/main" val="2968373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10</a:t>
            </a:fld>
            <a:endParaRPr lang="en-US" dirty="0">
              <a:latin typeface="Helvetica"/>
            </a:endParaRPr>
          </a:p>
        </p:txBody>
      </p:sp>
      <p:sp>
        <p:nvSpPr>
          <p:cNvPr id="4" name="Title 1">
            <a:extLst>
              <a:ext uri="{FF2B5EF4-FFF2-40B4-BE49-F238E27FC236}">
                <a16:creationId xmlns:a16="http://schemas.microsoft.com/office/drawing/2014/main" id="{4E15071A-EE67-479A-B4AE-50607359FEB4}"/>
              </a:ext>
            </a:extLst>
          </p:cNvPr>
          <p:cNvSpPr txBox="1">
            <a:spLocks/>
          </p:cNvSpPr>
          <p:nvPr/>
        </p:nvSpPr>
        <p:spPr>
          <a:xfrm>
            <a:off x="465921" y="164920"/>
            <a:ext cx="8610341"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Historical Reclamation Issues at JMM</a:t>
            </a:r>
          </a:p>
        </p:txBody>
      </p:sp>
      <p:sp>
        <p:nvSpPr>
          <p:cNvPr id="7" name="Rectangle 6">
            <a:extLst>
              <a:ext uri="{FF2B5EF4-FFF2-40B4-BE49-F238E27FC236}">
                <a16:creationId xmlns:a16="http://schemas.microsoft.com/office/drawing/2014/main" id="{EEF36720-C2B1-4CCF-9C34-3B4DC957F78A}"/>
              </a:ext>
            </a:extLst>
          </p:cNvPr>
          <p:cNvSpPr/>
          <p:nvPr/>
        </p:nvSpPr>
        <p:spPr>
          <a:xfrm>
            <a:off x="295200" y="1337088"/>
            <a:ext cx="5641079" cy="5293757"/>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350 </a:t>
            </a:r>
            <a:r>
              <a:rPr lang="en-US" sz="2000" dirty="0" err="1">
                <a:solidFill>
                  <a:schemeClr val="bg1"/>
                </a:solidFill>
              </a:rPr>
              <a:t>tonnes</a:t>
            </a:r>
            <a:r>
              <a:rPr lang="en-US" sz="2000" dirty="0">
                <a:solidFill>
                  <a:schemeClr val="bg1"/>
                </a:solidFill>
              </a:rPr>
              <a:t> per day mill building</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Three underground portals with associated waste rock portal pads</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Five vent raises</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Fuel tank farm</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1,600m airstrip</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11.5ha tailings impoundment facility</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Landfill</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Miscellaneous unapproved debris dumps </a:t>
            </a:r>
            <a:endParaRPr lang="en-CA" sz="2000" dirty="0">
              <a:solidFill>
                <a:schemeClr val="bg1"/>
              </a:solidFill>
            </a:endParaRPr>
          </a:p>
          <a:p>
            <a:endParaRPr lang="en-US" dirty="0"/>
          </a:p>
        </p:txBody>
      </p:sp>
      <p:pic>
        <p:nvPicPr>
          <p:cNvPr id="9" name="Picture 8">
            <a:extLst>
              <a:ext uri="{FF2B5EF4-FFF2-40B4-BE49-F238E27FC236}">
                <a16:creationId xmlns:a16="http://schemas.microsoft.com/office/drawing/2014/main" id="{19E79E20-7B32-4932-8B65-0EFDFF216DD7}"/>
              </a:ext>
            </a:extLst>
          </p:cNvPr>
          <p:cNvPicPr/>
          <p:nvPr/>
        </p:nvPicPr>
        <p:blipFill rotWithShape="1">
          <a:blip r:embed="rId3"/>
          <a:srcRect l="10655" t="18909" r="26581" b="18089"/>
          <a:stretch/>
        </p:blipFill>
        <p:spPr bwMode="auto">
          <a:xfrm>
            <a:off x="5818292" y="1337088"/>
            <a:ext cx="6255721" cy="4908729"/>
          </a:xfrm>
          <a:prstGeom prst="rect">
            <a:avLst/>
          </a:prstGeom>
          <a:ln>
            <a:solidFill>
              <a:schemeClr val="tx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8BA5D8F3-41DF-4523-B4A1-48161B8F886B}"/>
              </a:ext>
            </a:extLst>
          </p:cNvPr>
          <p:cNvSpPr/>
          <p:nvPr/>
        </p:nvSpPr>
        <p:spPr>
          <a:xfrm>
            <a:off x="6255723" y="6292210"/>
            <a:ext cx="5641079" cy="338554"/>
          </a:xfrm>
          <a:prstGeom prst="rect">
            <a:avLst/>
          </a:prstGeom>
        </p:spPr>
        <p:txBody>
          <a:bodyPr wrap="square">
            <a:spAutoFit/>
          </a:bodyPr>
          <a:lstStyle/>
          <a:p>
            <a:r>
              <a:rPr lang="en-US" sz="1600" dirty="0">
                <a:solidFill>
                  <a:schemeClr val="bg1"/>
                </a:solidFill>
              </a:rPr>
              <a:t>JMM Site Layout when the property was acquired in 2016 </a:t>
            </a:r>
          </a:p>
        </p:txBody>
      </p:sp>
    </p:spTree>
    <p:extLst>
      <p:ext uri="{BB962C8B-B14F-4D97-AF65-F5344CB8AC3E}">
        <p14:creationId xmlns:p14="http://schemas.microsoft.com/office/powerpoint/2010/main" val="171303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5F7F3AEC-50CD-43CB-ABE4-260F57B3551E}"/>
              </a:ext>
            </a:extLst>
          </p:cNvPr>
          <p:cNvSpPr>
            <a:spLocks noGrp="1"/>
          </p:cNvSpPr>
          <p:nvPr>
            <p:ph type="sldNum" sz="quarter" idx="10"/>
          </p:nvPr>
        </p:nvSpPr>
        <p:spPr>
          <a:xfrm>
            <a:off x="8795457" y="6486800"/>
            <a:ext cx="2844800" cy="215880"/>
          </a:xfrm>
        </p:spPr>
        <p:txBody>
          <a:bodyPr vert="horz" wrap="square" lIns="91440" tIns="45720" rIns="91440" bIns="45720" numCol="1" anchor="t" anchorCtr="0" compatLnSpc="1">
            <a:prstTxWarp prst="textNoShape">
              <a:avLst/>
            </a:prstTxWarp>
            <a:normAutofit/>
          </a:bodyPr>
          <a:lstStyle/>
          <a:p>
            <a:pPr>
              <a:lnSpc>
                <a:spcPct val="90000"/>
              </a:lnSpc>
              <a:spcAft>
                <a:spcPts val="600"/>
              </a:spcAft>
              <a:defRPr/>
            </a:pPr>
            <a:fld id="{58C00A4E-F306-40C9-ACF5-84A48D21C4A3}" type="slidenum">
              <a:rPr lang="en-US" sz="900" kern="1200">
                <a:latin typeface="+mn-lt"/>
                <a:ea typeface="+mn-ea"/>
                <a:cs typeface="+mn-cs"/>
              </a:rPr>
              <a:pPr>
                <a:lnSpc>
                  <a:spcPct val="90000"/>
                </a:lnSpc>
                <a:spcAft>
                  <a:spcPts val="600"/>
                </a:spcAft>
                <a:defRPr/>
              </a:pPr>
              <a:t>11</a:t>
            </a:fld>
            <a:endParaRPr lang="en-US" sz="900" kern="1200">
              <a:latin typeface="+mn-lt"/>
              <a:ea typeface="+mn-ea"/>
              <a:cs typeface="+mn-cs"/>
            </a:endParaRPr>
          </a:p>
        </p:txBody>
      </p:sp>
      <p:sp>
        <p:nvSpPr>
          <p:cNvPr id="5" name="Slide Number Placeholder 4"/>
          <p:cNvSpPr>
            <a:spLocks noGrp="1"/>
          </p:cNvSpPr>
          <p:nvPr>
            <p:ph type="sldNum" sz="quarter" idx="4294967295"/>
          </p:nvPr>
        </p:nvSpPr>
        <p:spPr/>
        <p:txBody>
          <a:bodyPr/>
          <a:lstStyle/>
          <a:p>
            <a:pPr>
              <a:spcAft>
                <a:spcPts val="600"/>
              </a:spcAft>
            </a:pPr>
            <a:fld id="{3CBA6C5F-3CDD-4412-A6C7-4C61E4AC4331}" type="slidenum">
              <a:rPr lang="en-US" smtClean="0">
                <a:latin typeface="Helvetica"/>
              </a:rPr>
              <a:pPr>
                <a:spcAft>
                  <a:spcPts val="600"/>
                </a:spcAft>
              </a:pPr>
              <a:t>11</a:t>
            </a:fld>
            <a:endParaRPr lang="en-US">
              <a:latin typeface="Helvetica"/>
            </a:endParaRPr>
          </a:p>
        </p:txBody>
      </p:sp>
      <p:sp>
        <p:nvSpPr>
          <p:cNvPr id="15" name="Title 1">
            <a:extLst>
              <a:ext uri="{FF2B5EF4-FFF2-40B4-BE49-F238E27FC236}">
                <a16:creationId xmlns:a16="http://schemas.microsoft.com/office/drawing/2014/main" id="{A664E480-E499-4DD6-ACF3-A4063F7712F9}"/>
              </a:ext>
            </a:extLst>
          </p:cNvPr>
          <p:cNvSpPr txBox="1">
            <a:spLocks/>
          </p:cNvSpPr>
          <p:nvPr/>
        </p:nvSpPr>
        <p:spPr>
          <a:xfrm>
            <a:off x="465921" y="164920"/>
            <a:ext cx="11174336"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Historical Reclamation Issues at JMM – Mill Building</a:t>
            </a:r>
          </a:p>
        </p:txBody>
      </p:sp>
      <p:pic>
        <p:nvPicPr>
          <p:cNvPr id="2" name="Picture 1">
            <a:extLst>
              <a:ext uri="{FF2B5EF4-FFF2-40B4-BE49-F238E27FC236}">
                <a16:creationId xmlns:a16="http://schemas.microsoft.com/office/drawing/2014/main" id="{11EF9E82-7DEE-40C8-BDB1-BC1CD6FD764B}"/>
              </a:ext>
            </a:extLst>
          </p:cNvPr>
          <p:cNvPicPr/>
          <p:nvPr/>
        </p:nvPicPr>
        <p:blipFill rotWithShape="1">
          <a:blip r:embed="rId3" cstate="print">
            <a:extLst>
              <a:ext uri="{28A0092B-C50C-407E-A947-70E740481C1C}">
                <a14:useLocalDpi xmlns:a14="http://schemas.microsoft.com/office/drawing/2010/main"/>
              </a:ext>
            </a:extLst>
          </a:blip>
          <a:srcRect t="23889" b="20649"/>
          <a:stretch/>
        </p:blipFill>
        <p:spPr>
          <a:xfrm>
            <a:off x="985838" y="1521619"/>
            <a:ext cx="10072687" cy="4329111"/>
          </a:xfrm>
          <a:prstGeom prst="rect">
            <a:avLst/>
          </a:prstGeom>
          <a:noFill/>
        </p:spPr>
      </p:pic>
    </p:spTree>
    <p:extLst>
      <p:ext uri="{BB962C8B-B14F-4D97-AF65-F5344CB8AC3E}">
        <p14:creationId xmlns:p14="http://schemas.microsoft.com/office/powerpoint/2010/main" val="95803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ock&#10;&#10;Description automatically generated">
            <a:extLst>
              <a:ext uri="{FF2B5EF4-FFF2-40B4-BE49-F238E27FC236}">
                <a16:creationId xmlns:a16="http://schemas.microsoft.com/office/drawing/2014/main" id="{32130F32-D0AD-4664-B7CD-B613CE880DB4}"/>
              </a:ext>
            </a:extLst>
          </p:cNvPr>
          <p:cNvPicPr>
            <a:picLocks noChangeAspect="1"/>
          </p:cNvPicPr>
          <p:nvPr/>
        </p:nvPicPr>
        <p:blipFill rotWithShape="1">
          <a:blip r:embed="rId3">
            <a:extLst>
              <a:ext uri="{28A0092B-C50C-407E-A947-70E740481C1C}">
                <a14:useLocalDpi xmlns:a14="http://schemas.microsoft.com/office/drawing/2010/main" val="0"/>
              </a:ext>
            </a:extLst>
          </a:blip>
          <a:srcRect t="20314" b="24224"/>
          <a:stretch/>
        </p:blipFill>
        <p:spPr>
          <a:xfrm>
            <a:off x="2" y="1075267"/>
            <a:ext cx="12191999" cy="5071532"/>
          </a:xfrm>
          <a:prstGeom prst="rect">
            <a:avLst/>
          </a:prstGeom>
          <a:noFill/>
        </p:spPr>
      </p:pic>
      <p:sp>
        <p:nvSpPr>
          <p:cNvPr id="11" name="Slide Number Placeholder 2">
            <a:extLst>
              <a:ext uri="{FF2B5EF4-FFF2-40B4-BE49-F238E27FC236}">
                <a16:creationId xmlns:a16="http://schemas.microsoft.com/office/drawing/2014/main" id="{13DA9CCB-3962-4304-BD64-0C84C45A8C17}"/>
              </a:ext>
            </a:extLst>
          </p:cNvPr>
          <p:cNvSpPr>
            <a:spLocks noGrp="1"/>
          </p:cNvSpPr>
          <p:nvPr>
            <p:ph type="sldNum" sz="quarter" idx="10"/>
          </p:nvPr>
        </p:nvSpPr>
        <p:spPr>
          <a:xfrm>
            <a:off x="8795457" y="6486800"/>
            <a:ext cx="2844800" cy="215880"/>
          </a:xfrm>
        </p:spPr>
        <p:txBody>
          <a:bodyPr/>
          <a:lstStyle/>
          <a:p>
            <a:pPr>
              <a:spcAft>
                <a:spcPts val="600"/>
              </a:spcAft>
              <a:defRPr/>
            </a:pPr>
            <a:fld id="{EFFD1FCC-3CCE-4A68-9272-C93DE98EBC92}" type="slidenum">
              <a:rPr lang="en-US"/>
              <a:pPr>
                <a:spcAft>
                  <a:spcPts val="600"/>
                </a:spcAft>
                <a:defRPr/>
              </a:pPr>
              <a:t>12</a:t>
            </a:fld>
            <a:endParaRPr lang="en-US"/>
          </a:p>
        </p:txBody>
      </p:sp>
      <p:sp>
        <p:nvSpPr>
          <p:cNvPr id="5" name="Slide Number Placeholder 4"/>
          <p:cNvSpPr>
            <a:spLocks noGrp="1"/>
          </p:cNvSpPr>
          <p:nvPr>
            <p:ph type="sldNum" sz="quarter" idx="4294967295"/>
          </p:nvPr>
        </p:nvSpPr>
        <p:spPr/>
        <p:txBody>
          <a:bodyPr/>
          <a:lstStyle/>
          <a:p>
            <a:pPr>
              <a:spcAft>
                <a:spcPts val="600"/>
              </a:spcAft>
            </a:pPr>
            <a:fld id="{3CBA6C5F-3CDD-4412-A6C7-4C61E4AC4331}" type="slidenum">
              <a:rPr lang="en-US" smtClean="0">
                <a:latin typeface="Helvetica"/>
              </a:rPr>
              <a:pPr>
                <a:spcAft>
                  <a:spcPts val="600"/>
                </a:spcAft>
              </a:pPr>
              <a:t>12</a:t>
            </a:fld>
            <a:endParaRPr lang="en-US">
              <a:latin typeface="Helvetica"/>
            </a:endParaRPr>
          </a:p>
        </p:txBody>
      </p:sp>
      <p:sp>
        <p:nvSpPr>
          <p:cNvPr id="7" name="Title 1">
            <a:extLst>
              <a:ext uri="{FF2B5EF4-FFF2-40B4-BE49-F238E27FC236}">
                <a16:creationId xmlns:a16="http://schemas.microsoft.com/office/drawing/2014/main" id="{5644A3C7-5EDA-402B-85A4-DC1001C0BD2F}"/>
              </a:ext>
            </a:extLst>
          </p:cNvPr>
          <p:cNvSpPr txBox="1">
            <a:spLocks/>
          </p:cNvSpPr>
          <p:nvPr/>
        </p:nvSpPr>
        <p:spPr>
          <a:xfrm>
            <a:off x="465921" y="164920"/>
            <a:ext cx="11174336"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Historical Reclamation Issues at JMM – Portal and Vents</a:t>
            </a:r>
          </a:p>
        </p:txBody>
      </p:sp>
    </p:spTree>
    <p:extLst>
      <p:ext uri="{BB962C8B-B14F-4D97-AF65-F5344CB8AC3E}">
        <p14:creationId xmlns:p14="http://schemas.microsoft.com/office/powerpoint/2010/main" val="2613428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5B5887-A0F3-47A2-9C80-EB97AE8B91C2}"/>
              </a:ext>
            </a:extLst>
          </p:cNvPr>
          <p:cNvPicPr>
            <a:picLocks noChangeAspect="1"/>
          </p:cNvPicPr>
          <p:nvPr/>
        </p:nvPicPr>
        <p:blipFill rotWithShape="1">
          <a:blip r:embed="rId3">
            <a:extLst>
              <a:ext uri="{28A0092B-C50C-407E-A947-70E740481C1C}">
                <a14:useLocalDpi xmlns:a14="http://schemas.microsoft.com/office/drawing/2010/main" val="0"/>
              </a:ext>
            </a:extLst>
          </a:blip>
          <a:srcRect t="15336" b="10713"/>
          <a:stretch/>
        </p:blipFill>
        <p:spPr>
          <a:xfrm>
            <a:off x="2" y="1075267"/>
            <a:ext cx="12191999" cy="5071532"/>
          </a:xfrm>
          <a:prstGeom prst="rect">
            <a:avLst/>
          </a:prstGeom>
          <a:noFill/>
        </p:spPr>
      </p:pic>
      <p:sp>
        <p:nvSpPr>
          <p:cNvPr id="13" name="Slide Number Placeholder 2">
            <a:extLst>
              <a:ext uri="{FF2B5EF4-FFF2-40B4-BE49-F238E27FC236}">
                <a16:creationId xmlns:a16="http://schemas.microsoft.com/office/drawing/2014/main" id="{9EDF61C3-E182-4A20-808A-7343233B000B}"/>
              </a:ext>
            </a:extLst>
          </p:cNvPr>
          <p:cNvSpPr>
            <a:spLocks noGrp="1"/>
          </p:cNvSpPr>
          <p:nvPr>
            <p:ph type="sldNum" sz="quarter" idx="10"/>
          </p:nvPr>
        </p:nvSpPr>
        <p:spPr>
          <a:xfrm>
            <a:off x="8795457" y="6486800"/>
            <a:ext cx="2844800" cy="215880"/>
          </a:xfrm>
        </p:spPr>
        <p:txBody>
          <a:bodyPr/>
          <a:lstStyle/>
          <a:p>
            <a:pPr>
              <a:spcAft>
                <a:spcPts val="600"/>
              </a:spcAft>
              <a:defRPr/>
            </a:pPr>
            <a:fld id="{EFFD1FCC-3CCE-4A68-9272-C93DE98EBC92}" type="slidenum">
              <a:rPr lang="en-US"/>
              <a:pPr>
                <a:spcAft>
                  <a:spcPts val="600"/>
                </a:spcAft>
                <a:defRPr/>
              </a:pPr>
              <a:t>13</a:t>
            </a:fld>
            <a:endParaRPr lang="en-US"/>
          </a:p>
        </p:txBody>
      </p:sp>
      <p:sp>
        <p:nvSpPr>
          <p:cNvPr id="5" name="Slide Number Placeholder 4"/>
          <p:cNvSpPr>
            <a:spLocks noGrp="1"/>
          </p:cNvSpPr>
          <p:nvPr>
            <p:ph type="sldNum" sz="quarter" idx="4294967295"/>
          </p:nvPr>
        </p:nvSpPr>
        <p:spPr/>
        <p:txBody>
          <a:bodyPr/>
          <a:lstStyle/>
          <a:p>
            <a:pPr>
              <a:spcAft>
                <a:spcPts val="600"/>
              </a:spcAft>
            </a:pPr>
            <a:fld id="{3CBA6C5F-3CDD-4412-A6C7-4C61E4AC4331}" type="slidenum">
              <a:rPr lang="en-US" smtClean="0">
                <a:latin typeface="Helvetica"/>
              </a:rPr>
              <a:pPr>
                <a:spcAft>
                  <a:spcPts val="600"/>
                </a:spcAft>
              </a:pPr>
              <a:t>13</a:t>
            </a:fld>
            <a:endParaRPr lang="en-US">
              <a:latin typeface="Helvetica"/>
            </a:endParaRPr>
          </a:p>
        </p:txBody>
      </p:sp>
      <p:sp>
        <p:nvSpPr>
          <p:cNvPr id="9" name="Title 1">
            <a:extLst>
              <a:ext uri="{FF2B5EF4-FFF2-40B4-BE49-F238E27FC236}">
                <a16:creationId xmlns:a16="http://schemas.microsoft.com/office/drawing/2014/main" id="{48D72824-D720-403F-8FC2-9F929BAE21F7}"/>
              </a:ext>
            </a:extLst>
          </p:cNvPr>
          <p:cNvSpPr txBox="1">
            <a:spLocks/>
          </p:cNvSpPr>
          <p:nvPr/>
        </p:nvSpPr>
        <p:spPr>
          <a:xfrm>
            <a:off x="465921" y="164920"/>
            <a:ext cx="11174336"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Historical Reclamation Issues at JMM – Tank Farm</a:t>
            </a:r>
          </a:p>
        </p:txBody>
      </p:sp>
    </p:spTree>
    <p:extLst>
      <p:ext uri="{BB962C8B-B14F-4D97-AF65-F5344CB8AC3E}">
        <p14:creationId xmlns:p14="http://schemas.microsoft.com/office/powerpoint/2010/main" val="4267365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14</a:t>
            </a:fld>
            <a:endParaRPr lang="en-US" dirty="0">
              <a:latin typeface="Helvetica"/>
            </a:endParaRPr>
          </a:p>
        </p:txBody>
      </p:sp>
      <p:sp>
        <p:nvSpPr>
          <p:cNvPr id="4" name="Title 1">
            <a:extLst>
              <a:ext uri="{FF2B5EF4-FFF2-40B4-BE49-F238E27FC236}">
                <a16:creationId xmlns:a16="http://schemas.microsoft.com/office/drawing/2014/main" id="{960BFD44-7150-41BD-85FB-E2905CFBDB17}"/>
              </a:ext>
            </a:extLst>
          </p:cNvPr>
          <p:cNvSpPr txBox="1">
            <a:spLocks/>
          </p:cNvSpPr>
          <p:nvPr/>
        </p:nvSpPr>
        <p:spPr>
          <a:xfrm>
            <a:off x="465921" y="164920"/>
            <a:ext cx="11174336"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Nation and Seabridge Gold</a:t>
            </a:r>
          </a:p>
        </p:txBody>
      </p:sp>
      <p:sp>
        <p:nvSpPr>
          <p:cNvPr id="7" name="Rectangle 6">
            <a:extLst>
              <a:ext uri="{FF2B5EF4-FFF2-40B4-BE49-F238E27FC236}">
                <a16:creationId xmlns:a16="http://schemas.microsoft.com/office/drawing/2014/main" id="{85F8DF21-D887-4750-ABD2-A8E2FA9E1DE3}"/>
              </a:ext>
            </a:extLst>
          </p:cNvPr>
          <p:cNvSpPr/>
          <p:nvPr/>
        </p:nvSpPr>
        <p:spPr>
          <a:xfrm>
            <a:off x="295200" y="1197932"/>
            <a:ext cx="5800800" cy="5355312"/>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Began developing a relationship through exploration and working together on acquiring an environmental assessment certificate for the KSM project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Seabridge and the TCG established processes early in the KSM Project exploration phase to support ongoing communications with the Tahltan leadership and the communities.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Seabridge provided financial capacity funding for THREAT to fully participate in the Environmental Assessment process, and Seabridge provided financial negotiations support for the IBA.</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Signed a Cooperation and Benefits Agreement in 2019 with regards to the KSM Project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solidFill>
                <a:schemeClr val="bg1"/>
              </a:solidFill>
            </a:endParaRPr>
          </a:p>
        </p:txBody>
      </p:sp>
      <p:pic>
        <p:nvPicPr>
          <p:cNvPr id="2" name="Picture 1">
            <a:extLst>
              <a:ext uri="{FF2B5EF4-FFF2-40B4-BE49-F238E27FC236}">
                <a16:creationId xmlns:a16="http://schemas.microsoft.com/office/drawing/2014/main" id="{352AFD54-C842-4D3F-B5D7-C4E28EA23027}"/>
              </a:ext>
            </a:extLst>
          </p:cNvPr>
          <p:cNvPicPr>
            <a:picLocks noChangeAspect="1"/>
          </p:cNvPicPr>
          <p:nvPr/>
        </p:nvPicPr>
        <p:blipFill>
          <a:blip r:embed="rId3"/>
          <a:stretch>
            <a:fillRect/>
          </a:stretch>
        </p:blipFill>
        <p:spPr>
          <a:xfrm>
            <a:off x="6237890" y="2358973"/>
            <a:ext cx="5954110" cy="2867913"/>
          </a:xfrm>
          <a:prstGeom prst="rect">
            <a:avLst/>
          </a:prstGeom>
        </p:spPr>
      </p:pic>
      <p:sp>
        <p:nvSpPr>
          <p:cNvPr id="6" name="Slide Number Placeholder 3">
            <a:extLst>
              <a:ext uri="{FF2B5EF4-FFF2-40B4-BE49-F238E27FC236}">
                <a16:creationId xmlns:a16="http://schemas.microsoft.com/office/drawing/2014/main" id="{B4062CBB-239D-4B39-AD40-F14FBCC0214B}"/>
              </a:ext>
            </a:extLst>
          </p:cNvPr>
          <p:cNvSpPr>
            <a:spLocks noGrp="1"/>
          </p:cNvSpPr>
          <p:nvPr>
            <p:ph type="sldNum" sz="quarter" idx="10"/>
          </p:nvPr>
        </p:nvSpPr>
        <p:spPr>
          <a:xfrm>
            <a:off x="8795457" y="6486800"/>
            <a:ext cx="2844800" cy="215880"/>
          </a:xfrm>
        </p:spPr>
        <p:txBody>
          <a:bodyPr/>
          <a:lstStyle/>
          <a:p>
            <a:pPr>
              <a:defRPr/>
            </a:pPr>
            <a:r>
              <a:rPr lang="en-US" dirty="0"/>
              <a:t>20</a:t>
            </a:r>
          </a:p>
        </p:txBody>
      </p:sp>
    </p:spTree>
    <p:extLst>
      <p:ext uri="{BB962C8B-B14F-4D97-AF65-F5344CB8AC3E}">
        <p14:creationId xmlns:p14="http://schemas.microsoft.com/office/powerpoint/2010/main" val="96884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15</a:t>
            </a:fld>
            <a:endParaRPr lang="en-US" dirty="0">
              <a:latin typeface="Helvetica"/>
            </a:endParaRPr>
          </a:p>
        </p:txBody>
      </p:sp>
      <p:sp>
        <p:nvSpPr>
          <p:cNvPr id="4" name="Title 1">
            <a:extLst>
              <a:ext uri="{FF2B5EF4-FFF2-40B4-BE49-F238E27FC236}">
                <a16:creationId xmlns:a16="http://schemas.microsoft.com/office/drawing/2014/main" id="{960BFD44-7150-41BD-85FB-E2905CFBDB17}"/>
              </a:ext>
            </a:extLst>
          </p:cNvPr>
          <p:cNvSpPr txBox="1">
            <a:spLocks/>
          </p:cNvSpPr>
          <p:nvPr/>
        </p:nvSpPr>
        <p:spPr>
          <a:xfrm>
            <a:off x="465921" y="164920"/>
            <a:ext cx="11174336" cy="787140"/>
          </a:xfrm>
          <a:prstGeom prst="rect">
            <a:avLst/>
          </a:prstGeom>
        </p:spPr>
        <p:txBody>
          <a:bodyPr>
            <a:normAutofit fontScale="925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Nation and </a:t>
            </a:r>
            <a:r>
              <a:rPr lang="en-US" sz="3200" b="1" kern="0" dirty="0" err="1"/>
              <a:t>SnipGold</a:t>
            </a:r>
            <a:r>
              <a:rPr lang="en-US" sz="3200" b="1" kern="0" dirty="0"/>
              <a:t> Engagement and Collaboration</a:t>
            </a:r>
          </a:p>
        </p:txBody>
      </p:sp>
      <p:sp>
        <p:nvSpPr>
          <p:cNvPr id="7" name="Rectangle 6">
            <a:extLst>
              <a:ext uri="{FF2B5EF4-FFF2-40B4-BE49-F238E27FC236}">
                <a16:creationId xmlns:a16="http://schemas.microsoft.com/office/drawing/2014/main" id="{85F8DF21-D887-4750-ABD2-A8E2FA9E1DE3}"/>
              </a:ext>
            </a:extLst>
          </p:cNvPr>
          <p:cNvSpPr/>
          <p:nvPr/>
        </p:nvSpPr>
        <p:spPr>
          <a:xfrm>
            <a:off x="295200" y="1197932"/>
            <a:ext cx="5641079" cy="5355312"/>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Informed TCG President of Seabridge’s acquisition of </a:t>
            </a:r>
            <a:r>
              <a:rPr lang="en-US" dirty="0" err="1">
                <a:solidFill>
                  <a:schemeClr val="bg1"/>
                </a:solidFill>
              </a:rPr>
              <a:t>SnipGold</a:t>
            </a:r>
            <a:r>
              <a:rPr lang="en-US" dirty="0">
                <a:solidFill>
                  <a:schemeClr val="bg1"/>
                </a:solidFill>
              </a:rPr>
              <a:t> directly from Seabridge’s company president as soon as possible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Made commitment to reclaim the historic JMM in cooperation with the Tahltan Nation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Committed approximate $C8 million for reclamation activities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Signed agreements including Communication Agreement and Opportunity Sharing Agreement</a:t>
            </a:r>
          </a:p>
          <a:p>
            <a:pPr marL="742950" lvl="1" indent="-285750">
              <a:buFont typeface="Arial" panose="020B0604020202020204" pitchFamily="34" charset="0"/>
              <a:buChar char="•"/>
            </a:pPr>
            <a:r>
              <a:rPr lang="en-US" dirty="0">
                <a:solidFill>
                  <a:schemeClr val="bg1"/>
                </a:solidFill>
              </a:rPr>
              <a:t>Outlines operational expectations, engagement and dispute resolution processes, annual planning, hiring and contract opportunities. </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6" name="Picture 5">
            <a:extLst>
              <a:ext uri="{FF2B5EF4-FFF2-40B4-BE49-F238E27FC236}">
                <a16:creationId xmlns:a16="http://schemas.microsoft.com/office/drawing/2014/main" id="{2E0CA17B-1D80-42FC-84E8-C2D445E0FD0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92673" y="1488953"/>
            <a:ext cx="5511346" cy="4896912"/>
          </a:xfrm>
          <a:prstGeom prst="rect">
            <a:avLst/>
          </a:prstGeom>
          <a:noFill/>
          <a:ln>
            <a:solidFill>
              <a:schemeClr val="tx1"/>
            </a:solidFill>
          </a:ln>
        </p:spPr>
      </p:pic>
    </p:spTree>
    <p:extLst>
      <p:ext uri="{BB962C8B-B14F-4D97-AF65-F5344CB8AC3E}">
        <p14:creationId xmlns:p14="http://schemas.microsoft.com/office/powerpoint/2010/main" val="238624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654B73-AC6F-468B-8F99-F97FE8C6BECA}"/>
              </a:ext>
            </a:extLst>
          </p:cNvPr>
          <p:cNvSpPr txBox="1">
            <a:spLocks/>
          </p:cNvSpPr>
          <p:nvPr/>
        </p:nvSpPr>
        <p:spPr>
          <a:xfrm>
            <a:off x="411963" y="3447160"/>
            <a:ext cx="9951237"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pPr algn="ctr"/>
            <a:r>
              <a:rPr lang="en-US" sz="3200" b="1" dirty="0"/>
              <a:t>Government Regulators and Tahltan Nation Communication</a:t>
            </a:r>
            <a:endParaRPr lang="en-CA" sz="3200" b="1" dirty="0"/>
          </a:p>
        </p:txBody>
      </p:sp>
      <p:sp>
        <p:nvSpPr>
          <p:cNvPr id="5" name="Slide Number Placeholder 3">
            <a:extLst>
              <a:ext uri="{FF2B5EF4-FFF2-40B4-BE49-F238E27FC236}">
                <a16:creationId xmlns:a16="http://schemas.microsoft.com/office/drawing/2014/main" id="{C06073D0-7F80-4F25-A7B9-0D3AD09B12A3}"/>
              </a:ext>
            </a:extLst>
          </p:cNvPr>
          <p:cNvSpPr>
            <a:spLocks noGrp="1"/>
          </p:cNvSpPr>
          <p:nvPr>
            <p:ph type="sldNum" sz="quarter" idx="10"/>
          </p:nvPr>
        </p:nvSpPr>
        <p:spPr>
          <a:xfrm>
            <a:off x="8795457" y="6486800"/>
            <a:ext cx="2844800" cy="215880"/>
          </a:xfrm>
        </p:spPr>
        <p:txBody>
          <a:bodyPr/>
          <a:lstStyle/>
          <a:p>
            <a:pPr>
              <a:defRPr/>
            </a:pPr>
            <a:r>
              <a:rPr lang="en-US" dirty="0"/>
              <a:t>22</a:t>
            </a:r>
          </a:p>
        </p:txBody>
      </p:sp>
      <p:pic>
        <p:nvPicPr>
          <p:cNvPr id="6" name="Picture 5" descr="A group of people standing on top of a mountain&#10;&#10;Description automatically generated">
            <a:extLst>
              <a:ext uri="{FF2B5EF4-FFF2-40B4-BE49-F238E27FC236}">
                <a16:creationId xmlns:a16="http://schemas.microsoft.com/office/drawing/2014/main" id="{02CA2148-3F40-4841-B8A1-2989658EF3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678" t="1502" r="33184" b="25519"/>
          <a:stretch/>
        </p:blipFill>
        <p:spPr>
          <a:xfrm>
            <a:off x="465921" y="1822798"/>
            <a:ext cx="5246525" cy="4096987"/>
          </a:xfrm>
          <a:prstGeom prst="rect">
            <a:avLst/>
          </a:prstGeom>
        </p:spPr>
      </p:pic>
      <p:sp>
        <p:nvSpPr>
          <p:cNvPr id="8" name="TextBox 7">
            <a:extLst>
              <a:ext uri="{FF2B5EF4-FFF2-40B4-BE49-F238E27FC236}">
                <a16:creationId xmlns:a16="http://schemas.microsoft.com/office/drawing/2014/main" id="{52A8B478-1AEE-463A-8F50-1EA86C891453}"/>
              </a:ext>
            </a:extLst>
          </p:cNvPr>
          <p:cNvSpPr txBox="1"/>
          <p:nvPr/>
        </p:nvSpPr>
        <p:spPr>
          <a:xfrm>
            <a:off x="7877762" y="11350966"/>
            <a:ext cx="2478214" cy="369332"/>
          </a:xfrm>
          <a:prstGeom prst="rect">
            <a:avLst/>
          </a:prstGeom>
          <a:noFill/>
        </p:spPr>
        <p:txBody>
          <a:bodyPr wrap="square" rtlCol="0">
            <a:spAutoFit/>
          </a:bodyPr>
          <a:lstStyle/>
          <a:p>
            <a:r>
              <a:rPr lang="en-US" dirty="0"/>
              <a:t>xx</a:t>
            </a:r>
          </a:p>
        </p:txBody>
      </p:sp>
      <p:sp>
        <p:nvSpPr>
          <p:cNvPr id="11" name="Rectangle 3">
            <a:extLst>
              <a:ext uri="{FF2B5EF4-FFF2-40B4-BE49-F238E27FC236}">
                <a16:creationId xmlns:a16="http://schemas.microsoft.com/office/drawing/2014/main" id="{570230D6-4187-491F-8E82-0A659F45D5EC}"/>
              </a:ext>
            </a:extLst>
          </p:cNvPr>
          <p:cNvSpPr>
            <a:spLocks noChangeArrowheads="1"/>
          </p:cNvSpPr>
          <p:nvPr/>
        </p:nvSpPr>
        <p:spPr bwMode="auto">
          <a:xfrm>
            <a:off x="5916448" y="2134133"/>
            <a:ext cx="6150909" cy="378565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mj-lt"/>
                <a:ea typeface="Calibri" panose="020F0502020204030204" pitchFamily="34" charset="0"/>
              </a:rPr>
              <a:t>“</a:t>
            </a:r>
            <a:r>
              <a:rPr kumimoji="0" lang="en-US" altLang="en-US" sz="2000" b="0" i="0" u="none" strike="noStrike" cap="none" normalizeH="0" baseline="0" dirty="0" err="1">
                <a:ln>
                  <a:noFill/>
                </a:ln>
                <a:solidFill>
                  <a:srgbClr val="FFFFFF"/>
                </a:solidFill>
                <a:effectLst/>
                <a:latin typeface="+mj-lt"/>
                <a:ea typeface="Calibri" panose="020F0502020204030204" pitchFamily="34" charset="0"/>
              </a:rPr>
              <a:t>SnipGold</a:t>
            </a:r>
            <a:r>
              <a:rPr kumimoji="0" lang="en-US" altLang="en-US" sz="2000" b="0" i="0" u="none" strike="noStrike" cap="none" normalizeH="0" baseline="0" dirty="0">
                <a:ln>
                  <a:noFill/>
                </a:ln>
                <a:solidFill>
                  <a:srgbClr val="FFFFFF"/>
                </a:solidFill>
                <a:effectLst/>
                <a:latin typeface="+mj-lt"/>
                <a:ea typeface="Calibri" panose="020F0502020204030204" pitchFamily="34" charset="0"/>
              </a:rPr>
              <a:t> has demonstrated clear and transparent intentions of addressing historic mining activities at the former Johnny Mountain Mine site, located in Tahltan Territory. We are pleased to work with them collaboratively to support and further the reclamation programs at the site by providing services through Tahltan businesses and people. We are pleased that </a:t>
            </a:r>
            <a:r>
              <a:rPr kumimoji="0" lang="en-US" altLang="en-US" sz="2000" b="0" i="0" u="none" strike="noStrike" cap="none" normalizeH="0" baseline="0" dirty="0" err="1">
                <a:ln>
                  <a:noFill/>
                </a:ln>
                <a:solidFill>
                  <a:srgbClr val="FFFFFF"/>
                </a:solidFill>
                <a:effectLst/>
                <a:latin typeface="+mj-lt"/>
                <a:ea typeface="Calibri" panose="020F0502020204030204" pitchFamily="34" charset="0"/>
              </a:rPr>
              <a:t>SnipGold</a:t>
            </a:r>
            <a:r>
              <a:rPr kumimoji="0" lang="en-US" altLang="en-US" sz="2000" b="0" i="0" u="none" strike="noStrike" cap="none" normalizeH="0" baseline="0" dirty="0">
                <a:ln>
                  <a:noFill/>
                </a:ln>
                <a:solidFill>
                  <a:srgbClr val="FFFFFF"/>
                </a:solidFill>
                <a:effectLst/>
                <a:latin typeface="+mj-lt"/>
                <a:ea typeface="Calibri" panose="020F0502020204030204" pitchFamily="34" charset="0"/>
              </a:rPr>
              <a:t> is addressing this historic issue and look forward to this continued relationship with </a:t>
            </a:r>
            <a:r>
              <a:rPr kumimoji="0" lang="en-US" altLang="en-US" sz="2000" b="0" i="0" u="none" strike="noStrike" cap="none" normalizeH="0" baseline="0" dirty="0" err="1">
                <a:ln>
                  <a:noFill/>
                </a:ln>
                <a:solidFill>
                  <a:srgbClr val="FFFFFF"/>
                </a:solidFill>
                <a:effectLst/>
                <a:latin typeface="+mj-lt"/>
                <a:ea typeface="Calibri" panose="020F0502020204030204" pitchFamily="34" charset="0"/>
              </a:rPr>
              <a:t>SnipGold</a:t>
            </a:r>
            <a:r>
              <a:rPr kumimoji="0" lang="en-US" altLang="en-US" sz="2000" b="0" i="0" u="none" strike="noStrike" cap="none" normalizeH="0" baseline="0" dirty="0">
                <a:ln>
                  <a:noFill/>
                </a:ln>
                <a:solidFill>
                  <a:srgbClr val="FFFFFF"/>
                </a:solidFill>
                <a:effectLst/>
                <a:latin typeface="+mj-lt"/>
                <a:ea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FFFFFF"/>
              </a:solidFill>
              <a:latin typeface="+mj-l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mj-lt"/>
                <a:ea typeface="Calibri" panose="020F0502020204030204" pitchFamily="34" charset="0"/>
              </a:rPr>
              <a:t>Chad Day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mj-lt"/>
                <a:ea typeface="Calibri" panose="020F0502020204030204" pitchFamily="34" charset="0"/>
              </a:rPr>
              <a:t>President of Tahltan Central Government</a:t>
            </a:r>
            <a:endParaRPr kumimoji="0" lang="en-US" altLang="en-US" sz="2000" b="0" i="0" u="none" strike="noStrike" cap="none" normalizeH="0" baseline="0" dirty="0">
              <a:ln>
                <a:noFill/>
              </a:ln>
              <a:solidFill>
                <a:srgbClr val="FFFFFF"/>
              </a:solidFill>
              <a:effectLst/>
              <a:latin typeface="+mj-lt"/>
            </a:endParaRPr>
          </a:p>
        </p:txBody>
      </p:sp>
      <p:sp>
        <p:nvSpPr>
          <p:cNvPr id="9" name="Title 1">
            <a:extLst>
              <a:ext uri="{FF2B5EF4-FFF2-40B4-BE49-F238E27FC236}">
                <a16:creationId xmlns:a16="http://schemas.microsoft.com/office/drawing/2014/main" id="{E1A945E4-727C-4CF8-9CDA-8DE8040F11C8}"/>
              </a:ext>
            </a:extLst>
          </p:cNvPr>
          <p:cNvSpPr txBox="1">
            <a:spLocks/>
          </p:cNvSpPr>
          <p:nvPr/>
        </p:nvSpPr>
        <p:spPr>
          <a:xfrm>
            <a:off x="893021" y="223477"/>
            <a:ext cx="11174336"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2800" b="1" kern="0" dirty="0"/>
              <a:t>Tahltan Nation and </a:t>
            </a:r>
            <a:r>
              <a:rPr lang="en-US" sz="2800" b="1" kern="0" dirty="0" err="1"/>
              <a:t>SnipGold</a:t>
            </a:r>
            <a:r>
              <a:rPr lang="en-US" sz="2800" b="1" kern="0" dirty="0"/>
              <a:t> Engagement and Collaboration</a:t>
            </a:r>
          </a:p>
        </p:txBody>
      </p:sp>
    </p:spTree>
    <p:extLst>
      <p:ext uri="{BB962C8B-B14F-4D97-AF65-F5344CB8AC3E}">
        <p14:creationId xmlns:p14="http://schemas.microsoft.com/office/powerpoint/2010/main" val="176323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17</a:t>
            </a:fld>
            <a:endParaRPr lang="en-US" dirty="0">
              <a:latin typeface="Helvetica"/>
            </a:endParaRPr>
          </a:p>
        </p:txBody>
      </p:sp>
      <p:sp>
        <p:nvSpPr>
          <p:cNvPr id="4" name="Title 1">
            <a:extLst>
              <a:ext uri="{FF2B5EF4-FFF2-40B4-BE49-F238E27FC236}">
                <a16:creationId xmlns:a16="http://schemas.microsoft.com/office/drawing/2014/main" id="{960BFD44-7150-41BD-85FB-E2905CFBDB17}"/>
              </a:ext>
            </a:extLst>
          </p:cNvPr>
          <p:cNvSpPr txBox="1">
            <a:spLocks/>
          </p:cNvSpPr>
          <p:nvPr/>
        </p:nvSpPr>
        <p:spPr>
          <a:xfrm>
            <a:off x="465921" y="164920"/>
            <a:ext cx="11174336" cy="787140"/>
          </a:xfrm>
          <a:prstGeom prst="rect">
            <a:avLst/>
          </a:prstGeom>
        </p:spPr>
        <p:txBody>
          <a:bodyPr>
            <a:normAutofit fontScale="925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Nation and </a:t>
            </a:r>
            <a:r>
              <a:rPr lang="en-US" sz="3200" b="1" kern="0" dirty="0" err="1"/>
              <a:t>SnipGold</a:t>
            </a:r>
            <a:r>
              <a:rPr lang="en-US" sz="3200" b="1" kern="0" dirty="0"/>
              <a:t> Engagement and Collaboration</a:t>
            </a:r>
          </a:p>
        </p:txBody>
      </p:sp>
      <p:sp>
        <p:nvSpPr>
          <p:cNvPr id="7" name="Rectangle 6">
            <a:extLst>
              <a:ext uri="{FF2B5EF4-FFF2-40B4-BE49-F238E27FC236}">
                <a16:creationId xmlns:a16="http://schemas.microsoft.com/office/drawing/2014/main" id="{85F8DF21-D887-4750-ABD2-A8E2FA9E1DE3}"/>
              </a:ext>
            </a:extLst>
          </p:cNvPr>
          <p:cNvSpPr/>
          <p:nvPr/>
        </p:nvSpPr>
        <p:spPr>
          <a:xfrm>
            <a:off x="177211" y="952060"/>
            <a:ext cx="5641079" cy="563231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In 2017, developed a five-year JMM Project Execution Plan (PEP) for reclamation activities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TNDC and THREAT are involved in the review and comment of the PEP on an annual basis as progress is measured and additional information is added to the project databank and reclamation progress.</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THREAT/TCG review and provide input on planned permit applications before they are submitted to the BC regulatory agencies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 THREAT is included in regulatory permit reviews and update meetings.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Ecological Risk Assessment being completed at JMM to support and inform mine reclamation and closure efforts.</a:t>
            </a:r>
          </a:p>
          <a:p>
            <a:pPr marL="285750" indent="-285750">
              <a:buFont typeface="Arial" panose="020B0604020202020204" pitchFamily="34" charset="0"/>
              <a:buChar char="•"/>
            </a:pPr>
            <a:endParaRPr lang="en-US" dirty="0">
              <a:solidFill>
                <a:schemeClr val="bg1"/>
              </a:solidFill>
            </a:endParaRPr>
          </a:p>
        </p:txBody>
      </p:sp>
      <p:sp>
        <p:nvSpPr>
          <p:cNvPr id="6" name="Slide Number Placeholder 3">
            <a:extLst>
              <a:ext uri="{FF2B5EF4-FFF2-40B4-BE49-F238E27FC236}">
                <a16:creationId xmlns:a16="http://schemas.microsoft.com/office/drawing/2014/main" id="{6DE9C4FB-83EB-4BBC-AD65-F11B4E6B2A5E}"/>
              </a:ext>
            </a:extLst>
          </p:cNvPr>
          <p:cNvSpPr>
            <a:spLocks noGrp="1"/>
          </p:cNvSpPr>
          <p:nvPr>
            <p:ph type="sldNum" sz="quarter" idx="10"/>
          </p:nvPr>
        </p:nvSpPr>
        <p:spPr>
          <a:xfrm>
            <a:off x="8795457" y="6486800"/>
            <a:ext cx="2844800" cy="215880"/>
          </a:xfrm>
        </p:spPr>
        <p:txBody>
          <a:bodyPr/>
          <a:lstStyle/>
          <a:p>
            <a:pPr>
              <a:defRPr/>
            </a:pPr>
            <a:r>
              <a:rPr lang="en-US" dirty="0"/>
              <a:t>23</a:t>
            </a:r>
          </a:p>
        </p:txBody>
      </p:sp>
      <p:pic>
        <p:nvPicPr>
          <p:cNvPr id="8" name="Picture 7" descr="A view of a mountain&#10;&#10;Description automatically generated">
            <a:extLst>
              <a:ext uri="{FF2B5EF4-FFF2-40B4-BE49-F238E27FC236}">
                <a16:creationId xmlns:a16="http://schemas.microsoft.com/office/drawing/2014/main" id="{B2548352-F168-431B-9704-7B8DE5606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712" y="1891851"/>
            <a:ext cx="5520320" cy="4140240"/>
          </a:xfrm>
          <a:prstGeom prst="rect">
            <a:avLst/>
          </a:prstGeom>
        </p:spPr>
      </p:pic>
    </p:spTree>
    <p:extLst>
      <p:ext uri="{BB962C8B-B14F-4D97-AF65-F5344CB8AC3E}">
        <p14:creationId xmlns:p14="http://schemas.microsoft.com/office/powerpoint/2010/main" val="2809452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18</a:t>
            </a:fld>
            <a:endParaRPr lang="en-US" dirty="0">
              <a:latin typeface="Helvetica"/>
            </a:endParaRPr>
          </a:p>
        </p:txBody>
      </p:sp>
      <p:sp>
        <p:nvSpPr>
          <p:cNvPr id="4" name="Title 1">
            <a:extLst>
              <a:ext uri="{FF2B5EF4-FFF2-40B4-BE49-F238E27FC236}">
                <a16:creationId xmlns:a16="http://schemas.microsoft.com/office/drawing/2014/main" id="{960BFD44-7150-41BD-85FB-E2905CFBDB17}"/>
              </a:ext>
            </a:extLst>
          </p:cNvPr>
          <p:cNvSpPr txBox="1">
            <a:spLocks/>
          </p:cNvSpPr>
          <p:nvPr/>
        </p:nvSpPr>
        <p:spPr>
          <a:xfrm>
            <a:off x="508832" y="273629"/>
            <a:ext cx="11174336" cy="787140"/>
          </a:xfrm>
          <a:prstGeom prst="rect">
            <a:avLst/>
          </a:prstGeom>
        </p:spPr>
        <p:txBody>
          <a:bodyPr>
            <a:normAutofit fontScale="775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100" b="1" kern="0" dirty="0"/>
              <a:t>Challenges and Success - Environmental monitoring</a:t>
            </a:r>
            <a:endParaRPr lang="en-CA" sz="4100" b="1" kern="0" dirty="0"/>
          </a:p>
          <a:p>
            <a:r>
              <a:rPr lang="en-US" sz="3200" b="1" kern="0" dirty="0"/>
              <a:t> </a:t>
            </a:r>
          </a:p>
        </p:txBody>
      </p:sp>
      <p:sp>
        <p:nvSpPr>
          <p:cNvPr id="7" name="Rectangle 6">
            <a:extLst>
              <a:ext uri="{FF2B5EF4-FFF2-40B4-BE49-F238E27FC236}">
                <a16:creationId xmlns:a16="http://schemas.microsoft.com/office/drawing/2014/main" id="{85F8DF21-D887-4750-ABD2-A8E2FA9E1DE3}"/>
              </a:ext>
            </a:extLst>
          </p:cNvPr>
          <p:cNvSpPr/>
          <p:nvPr/>
        </p:nvSpPr>
        <p:spPr>
          <a:xfrm>
            <a:off x="5613604" y="1278595"/>
            <a:ext cx="5641079" cy="5355312"/>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Collected environmental data, to understand </a:t>
            </a:r>
            <a:r>
              <a:rPr lang="en-GB" dirty="0">
                <a:solidFill>
                  <a:schemeClr val="bg1"/>
                </a:solidFill>
              </a:rPr>
              <a:t>current groundwater, surface water and soil conditions</a:t>
            </a:r>
          </a:p>
          <a:p>
            <a:pPr marL="285750" indent="-28575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r>
              <a:rPr lang="en-US" dirty="0">
                <a:solidFill>
                  <a:schemeClr val="bg1"/>
                </a:solidFill>
              </a:rPr>
              <a:t>52 groundwater monitoring wells</a:t>
            </a:r>
          </a:p>
          <a:p>
            <a:endParaRPr lang="en-US" dirty="0">
              <a:solidFill>
                <a:schemeClr val="bg1"/>
              </a:solidFill>
            </a:endParaRPr>
          </a:p>
          <a:p>
            <a:pPr marL="342900" indent="-342900">
              <a:buFont typeface="Arial" panose="020B0604020202020204" pitchFamily="34" charset="0"/>
              <a:buChar char="•"/>
            </a:pPr>
            <a:r>
              <a:rPr lang="en-GB" dirty="0">
                <a:solidFill>
                  <a:schemeClr val="bg1"/>
                </a:solidFill>
              </a:rPr>
              <a:t>53 test pits were excavated by TNDC employees</a:t>
            </a:r>
          </a:p>
          <a:p>
            <a:endParaRPr lang="en-GB" dirty="0">
              <a:solidFill>
                <a:schemeClr val="bg1"/>
              </a:solidFill>
            </a:endParaRPr>
          </a:p>
          <a:p>
            <a:pPr marL="342900" indent="-342900">
              <a:buFont typeface="Arial" panose="020B0604020202020204" pitchFamily="34" charset="0"/>
              <a:buChar char="•"/>
            </a:pPr>
            <a:r>
              <a:rPr lang="en-GB" dirty="0">
                <a:solidFill>
                  <a:schemeClr val="bg1"/>
                </a:solidFill>
              </a:rPr>
              <a:t>Conducted comprehensive aquatic characterization studies to characterize and monitor site conditions during reclamation and closure activities. </a:t>
            </a:r>
          </a:p>
          <a:p>
            <a:pPr marL="800100" lvl="1" indent="-342900">
              <a:buFont typeface="Arial" panose="020B0604020202020204" pitchFamily="34" charset="0"/>
              <a:buChar char="•"/>
            </a:pPr>
            <a:r>
              <a:rPr lang="en-GB" dirty="0">
                <a:solidFill>
                  <a:schemeClr val="bg1"/>
                </a:solidFill>
              </a:rPr>
              <a:t>Parameters include data on surface water quality, aquatic life, fish and hydrology both close to the mine and in receiving environments.</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6" name="Picture 5">
            <a:extLst>
              <a:ext uri="{FF2B5EF4-FFF2-40B4-BE49-F238E27FC236}">
                <a16:creationId xmlns:a16="http://schemas.microsoft.com/office/drawing/2014/main" id="{5BE9E8D8-2411-47A8-8056-65525AF9F1B1}"/>
              </a:ext>
            </a:extLst>
          </p:cNvPr>
          <p:cNvPicPr/>
          <p:nvPr/>
        </p:nvPicPr>
        <p:blipFill rotWithShape="1">
          <a:blip r:embed="rId3" cstate="print">
            <a:extLst>
              <a:ext uri="{28A0092B-C50C-407E-A947-70E740481C1C}">
                <a14:useLocalDpi xmlns:a14="http://schemas.microsoft.com/office/drawing/2010/main" val="0"/>
              </a:ext>
            </a:extLst>
          </a:blip>
          <a:srcRect l="38729" t="5797" r="2664"/>
          <a:stretch/>
        </p:blipFill>
        <p:spPr>
          <a:xfrm>
            <a:off x="937317" y="1993105"/>
            <a:ext cx="3450432" cy="3737283"/>
          </a:xfrm>
          <a:prstGeom prst="rect">
            <a:avLst/>
          </a:prstGeom>
          <a:ln>
            <a:solidFill>
              <a:schemeClr val="tx1"/>
            </a:solidFill>
          </a:ln>
        </p:spPr>
      </p:pic>
    </p:spTree>
    <p:extLst>
      <p:ext uri="{BB962C8B-B14F-4D97-AF65-F5344CB8AC3E}">
        <p14:creationId xmlns:p14="http://schemas.microsoft.com/office/powerpoint/2010/main" val="3115662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19</a:t>
            </a:fld>
            <a:endParaRPr lang="en-US" dirty="0">
              <a:latin typeface="Helvetica"/>
            </a:endParaRPr>
          </a:p>
        </p:txBody>
      </p:sp>
      <p:sp>
        <p:nvSpPr>
          <p:cNvPr id="4" name="Title 1">
            <a:extLst>
              <a:ext uri="{FF2B5EF4-FFF2-40B4-BE49-F238E27FC236}">
                <a16:creationId xmlns:a16="http://schemas.microsoft.com/office/drawing/2014/main" id="{960BFD44-7150-41BD-85FB-E2905CFBDB17}"/>
              </a:ext>
            </a:extLst>
          </p:cNvPr>
          <p:cNvSpPr txBox="1">
            <a:spLocks/>
          </p:cNvSpPr>
          <p:nvPr/>
        </p:nvSpPr>
        <p:spPr>
          <a:xfrm>
            <a:off x="508832" y="273629"/>
            <a:ext cx="11174336" cy="787140"/>
          </a:xfrm>
          <a:prstGeom prst="rect">
            <a:avLst/>
          </a:prstGeom>
        </p:spPr>
        <p:txBody>
          <a:bodyPr>
            <a:normAutofit fontScale="775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100" b="1" kern="0" dirty="0"/>
              <a:t>Challenges and Success – Tailings Storage Facility</a:t>
            </a:r>
            <a:endParaRPr lang="en-CA" sz="4100" b="1" kern="0" dirty="0"/>
          </a:p>
          <a:p>
            <a:r>
              <a:rPr lang="en-US" sz="3200" b="1" kern="0" dirty="0"/>
              <a:t> </a:t>
            </a:r>
          </a:p>
        </p:txBody>
      </p:sp>
      <p:sp>
        <p:nvSpPr>
          <p:cNvPr id="7" name="Rectangle 6">
            <a:extLst>
              <a:ext uri="{FF2B5EF4-FFF2-40B4-BE49-F238E27FC236}">
                <a16:creationId xmlns:a16="http://schemas.microsoft.com/office/drawing/2014/main" id="{85F8DF21-D887-4750-ABD2-A8E2FA9E1DE3}"/>
              </a:ext>
            </a:extLst>
          </p:cNvPr>
          <p:cNvSpPr/>
          <p:nvPr/>
        </p:nvSpPr>
        <p:spPr>
          <a:xfrm>
            <a:off x="177211" y="952060"/>
            <a:ext cx="5641079" cy="4801314"/>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GB" dirty="0">
                <a:solidFill>
                  <a:schemeClr val="bg1"/>
                </a:solidFill>
              </a:rPr>
              <a:t>Installed five vibrating wire piezometers to establish and monitor pore water pressure within the tailings dam embankments </a:t>
            </a:r>
          </a:p>
          <a:p>
            <a:pPr marL="342900" indent="-342900">
              <a:buFont typeface="Arial" panose="020B0604020202020204" pitchFamily="34" charset="0"/>
              <a:buChar char="•"/>
            </a:pPr>
            <a:endParaRPr lang="en-CA" dirty="0">
              <a:solidFill>
                <a:schemeClr val="bg1"/>
              </a:solidFill>
            </a:endParaRPr>
          </a:p>
          <a:p>
            <a:pPr marL="342900" indent="-342900">
              <a:buFont typeface="Arial" panose="020B0604020202020204" pitchFamily="34" charset="0"/>
              <a:buChar char="•"/>
            </a:pPr>
            <a:r>
              <a:rPr lang="en-GB" dirty="0">
                <a:solidFill>
                  <a:schemeClr val="bg1"/>
                </a:solidFill>
              </a:rPr>
              <a:t>Cosmetic wear and tear such as erosion at the water line of the water cover was repaired </a:t>
            </a: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r>
              <a:rPr lang="en-GB" dirty="0">
                <a:solidFill>
                  <a:schemeClr val="bg1"/>
                </a:solidFill>
              </a:rPr>
              <a:t>Removal of old equipment from the dam crest was accomplished by TNDC employees with oversight from the Engineer of Record at </a:t>
            </a:r>
            <a:r>
              <a:rPr lang="en-GB" dirty="0" err="1">
                <a:solidFill>
                  <a:schemeClr val="bg1"/>
                </a:solidFill>
              </a:rPr>
              <a:t>Klohn</a:t>
            </a:r>
            <a:r>
              <a:rPr lang="en-GB" dirty="0">
                <a:solidFill>
                  <a:schemeClr val="bg1"/>
                </a:solidFill>
              </a:rPr>
              <a:t> Crippen Berger</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GB" dirty="0">
                <a:solidFill>
                  <a:schemeClr val="bg1"/>
                </a:solidFill>
              </a:rPr>
              <a:t>Safety of the impoundment and environment are shared core values of TCG and </a:t>
            </a:r>
            <a:r>
              <a:rPr lang="en-GB" dirty="0" err="1">
                <a:solidFill>
                  <a:schemeClr val="bg1"/>
                </a:solidFill>
              </a:rPr>
              <a:t>SnipGold</a:t>
            </a:r>
            <a:endParaRPr lang="en-GB"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E84E630D-70B8-4F91-9B8A-AE5E9B263847}"/>
              </a:ext>
            </a:extLst>
          </p:cNvPr>
          <p:cNvPicPr/>
          <p:nvPr/>
        </p:nvPicPr>
        <p:blipFill rotWithShape="1">
          <a:blip r:embed="rId3" cstate="print">
            <a:extLst>
              <a:ext uri="{28A0092B-C50C-407E-A947-70E740481C1C}">
                <a14:useLocalDpi xmlns:a14="http://schemas.microsoft.com/office/drawing/2010/main" val="0"/>
              </a:ext>
            </a:extLst>
          </a:blip>
          <a:srcRect l="5017" t="19290" r="41099" b="9882"/>
          <a:stretch/>
        </p:blipFill>
        <p:spPr bwMode="auto">
          <a:xfrm>
            <a:off x="6525688" y="1050115"/>
            <a:ext cx="3227912" cy="2912285"/>
          </a:xfrm>
          <a:prstGeom prst="rect">
            <a:avLst/>
          </a:prstGeom>
          <a:noFill/>
          <a:ln>
            <a:solidFill>
              <a:schemeClr val="tx1"/>
            </a:solidFill>
          </a:ln>
        </p:spPr>
      </p:pic>
      <p:pic>
        <p:nvPicPr>
          <p:cNvPr id="9220" name="Picture 4">
            <a:extLst>
              <a:ext uri="{FF2B5EF4-FFF2-40B4-BE49-F238E27FC236}">
                <a16:creationId xmlns:a16="http://schemas.microsoft.com/office/drawing/2014/main" id="{7D4F5070-CF2C-4C46-AABF-AA33B1684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294" y="4079540"/>
            <a:ext cx="3540495" cy="26553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15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B574CC2-9D2B-4688-AD9C-53CDABFB0A0A}"/>
              </a:ext>
            </a:extLst>
          </p:cNvPr>
          <p:cNvSpPr>
            <a:spLocks noGrp="1"/>
          </p:cNvSpPr>
          <p:nvPr>
            <p:ph type="sldNum" sz="quarter" idx="10"/>
          </p:nvPr>
        </p:nvSpPr>
        <p:spPr>
          <a:xfrm>
            <a:off x="8795457" y="6486800"/>
            <a:ext cx="2844800" cy="215880"/>
          </a:xfrm>
        </p:spPr>
        <p:txBody>
          <a:bodyPr/>
          <a:lstStyle/>
          <a:p>
            <a:pPr>
              <a:defRPr/>
            </a:pPr>
            <a:r>
              <a:rPr lang="en-US" dirty="0"/>
              <a:t>3</a:t>
            </a:r>
          </a:p>
        </p:txBody>
      </p:sp>
      <p:sp>
        <p:nvSpPr>
          <p:cNvPr id="10" name="Title 1">
            <a:extLst>
              <a:ext uri="{FF2B5EF4-FFF2-40B4-BE49-F238E27FC236}">
                <a16:creationId xmlns:a16="http://schemas.microsoft.com/office/drawing/2014/main" id="{7114E05A-476A-4590-B02F-95A951B28273}"/>
              </a:ext>
            </a:extLst>
          </p:cNvPr>
          <p:cNvSpPr txBox="1">
            <a:spLocks/>
          </p:cNvSpPr>
          <p:nvPr/>
        </p:nvSpPr>
        <p:spPr>
          <a:xfrm>
            <a:off x="1243107" y="227236"/>
            <a:ext cx="4990352" cy="787140"/>
          </a:xfrm>
          <a:prstGeom prst="rect">
            <a:avLst/>
          </a:prstGeom>
        </p:spPr>
        <p:txBody>
          <a:bodyPr>
            <a:norm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About Seabridge Gold </a:t>
            </a:r>
          </a:p>
          <a:p>
            <a:endParaRPr lang="en-US" sz="3200" b="1" kern="0" dirty="0"/>
          </a:p>
        </p:txBody>
      </p:sp>
      <p:pic>
        <p:nvPicPr>
          <p:cNvPr id="16" name="Picture 15" descr="A snow covered mountain&#10;&#10;Description automatically generated">
            <a:extLst>
              <a:ext uri="{FF2B5EF4-FFF2-40B4-BE49-F238E27FC236}">
                <a16:creationId xmlns:a16="http://schemas.microsoft.com/office/drawing/2014/main" id="{1250BC3E-1DA6-4E40-BC6D-6B2F13774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533" y="941294"/>
            <a:ext cx="9414934" cy="5295900"/>
          </a:xfrm>
          <a:prstGeom prst="rect">
            <a:avLst/>
          </a:prstGeom>
        </p:spPr>
      </p:pic>
    </p:spTree>
    <p:extLst>
      <p:ext uri="{BB962C8B-B14F-4D97-AF65-F5344CB8AC3E}">
        <p14:creationId xmlns:p14="http://schemas.microsoft.com/office/powerpoint/2010/main" val="228434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20</a:t>
            </a:fld>
            <a:endParaRPr lang="en-US" dirty="0">
              <a:latin typeface="Helvetica"/>
            </a:endParaRPr>
          </a:p>
        </p:txBody>
      </p:sp>
      <p:sp>
        <p:nvSpPr>
          <p:cNvPr id="4" name="Title 1">
            <a:extLst>
              <a:ext uri="{FF2B5EF4-FFF2-40B4-BE49-F238E27FC236}">
                <a16:creationId xmlns:a16="http://schemas.microsoft.com/office/drawing/2014/main" id="{960BFD44-7150-41BD-85FB-E2905CFBDB17}"/>
              </a:ext>
            </a:extLst>
          </p:cNvPr>
          <p:cNvSpPr txBox="1">
            <a:spLocks/>
          </p:cNvSpPr>
          <p:nvPr/>
        </p:nvSpPr>
        <p:spPr>
          <a:xfrm>
            <a:off x="508832" y="273629"/>
            <a:ext cx="11174336" cy="787140"/>
          </a:xfrm>
          <a:prstGeom prst="rect">
            <a:avLst/>
          </a:prstGeom>
        </p:spPr>
        <p:txBody>
          <a:bodyPr>
            <a:normAutofit fontScale="775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100" b="1" kern="0" dirty="0"/>
              <a:t>Challenges and Success – Landfill and Landfill Waste</a:t>
            </a:r>
            <a:endParaRPr lang="en-CA" sz="4100" b="1" kern="0" dirty="0"/>
          </a:p>
          <a:p>
            <a:r>
              <a:rPr lang="en-US" sz="3200" b="1" kern="0" dirty="0"/>
              <a:t> </a:t>
            </a:r>
          </a:p>
        </p:txBody>
      </p:sp>
      <p:sp>
        <p:nvSpPr>
          <p:cNvPr id="7" name="Rectangle 6">
            <a:extLst>
              <a:ext uri="{FF2B5EF4-FFF2-40B4-BE49-F238E27FC236}">
                <a16:creationId xmlns:a16="http://schemas.microsoft.com/office/drawing/2014/main" id="{85F8DF21-D887-4750-ABD2-A8E2FA9E1DE3}"/>
              </a:ext>
            </a:extLst>
          </p:cNvPr>
          <p:cNvSpPr/>
          <p:nvPr/>
        </p:nvSpPr>
        <p:spPr>
          <a:xfrm>
            <a:off x="177211" y="952060"/>
            <a:ext cx="5554649" cy="4801314"/>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Applied to amend the Ministry of Environmental and Climate Change Strategy (ECCS) landfill permit for JMM to construct a larger landfill and to bring the existing landfill up to required standards. </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GB" dirty="0">
                <a:solidFill>
                  <a:schemeClr val="bg1"/>
                </a:solidFill>
              </a:rPr>
              <a:t>In 2017, excavated and relocated previously identified historic unapproved landfill sites to the approved landfill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GB" dirty="0">
                <a:solidFill>
                  <a:schemeClr val="bg1"/>
                </a:solidFill>
              </a:rPr>
              <a:t>Identified five additional undocumented landfills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By 2018, all </a:t>
            </a:r>
            <a:r>
              <a:rPr lang="en-US" dirty="0">
                <a:solidFill>
                  <a:schemeClr val="bg1"/>
                </a:solidFill>
              </a:rPr>
              <a:t>inert solid wastes were placed into the JMM Landfill by TNDC employees with oversight from NW Fuel Response.</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6" name="Picture 5">
            <a:extLst>
              <a:ext uri="{FF2B5EF4-FFF2-40B4-BE49-F238E27FC236}">
                <a16:creationId xmlns:a16="http://schemas.microsoft.com/office/drawing/2014/main" id="{A6B0A6FB-6875-4610-8E2F-1DD2D900E338}"/>
              </a:ext>
            </a:extLst>
          </p:cNvPr>
          <p:cNvPicPr>
            <a:picLocks noChangeAspect="1"/>
          </p:cNvPicPr>
          <p:nvPr/>
        </p:nvPicPr>
        <p:blipFill rotWithShape="1">
          <a:blip r:embed="rId3"/>
          <a:srcRect l="25573" t="26448" r="42288" b="27214"/>
          <a:stretch/>
        </p:blipFill>
        <p:spPr>
          <a:xfrm>
            <a:off x="6913562" y="989610"/>
            <a:ext cx="3405805" cy="2966841"/>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08B350C2-3B3D-4F2B-BAD6-43127B407FE3}"/>
              </a:ext>
            </a:extLst>
          </p:cNvPr>
          <p:cNvPicPr/>
          <p:nvPr/>
        </p:nvPicPr>
        <p:blipFill rotWithShape="1">
          <a:blip r:embed="rId4" cstate="hqprint">
            <a:extLst>
              <a:ext uri="{28A0092B-C50C-407E-A947-70E740481C1C}">
                <a14:useLocalDpi xmlns:a14="http://schemas.microsoft.com/office/drawing/2010/main"/>
              </a:ext>
            </a:extLst>
          </a:blip>
          <a:srcRect l="6653" t="6979" r="43537" b="-355"/>
          <a:stretch/>
        </p:blipFill>
        <p:spPr>
          <a:xfrm rot="5400000">
            <a:off x="5696397" y="3746075"/>
            <a:ext cx="2583760" cy="3256373"/>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382989A6-28B5-4BB5-A7DF-18B5295E9B16}"/>
              </a:ext>
            </a:extLst>
          </p:cNvPr>
          <p:cNvPicPr/>
          <p:nvPr/>
        </p:nvPicPr>
        <p:blipFill>
          <a:blip r:embed="rId5" cstate="print">
            <a:extLst>
              <a:ext uri="{28A0092B-C50C-407E-A947-70E740481C1C}">
                <a14:useLocalDpi xmlns:a14="http://schemas.microsoft.com/office/drawing/2010/main"/>
              </a:ext>
            </a:extLst>
          </a:blip>
          <a:stretch>
            <a:fillRect/>
          </a:stretch>
        </p:blipFill>
        <p:spPr>
          <a:xfrm>
            <a:off x="8786194" y="4084320"/>
            <a:ext cx="3405805" cy="2581821"/>
          </a:xfrm>
          <a:prstGeom prst="rect">
            <a:avLst/>
          </a:prstGeom>
          <a:ln>
            <a:solidFill>
              <a:schemeClr val="bg1">
                <a:lumMod val="50000"/>
              </a:schemeClr>
            </a:solidFill>
          </a:ln>
        </p:spPr>
      </p:pic>
      <p:sp>
        <p:nvSpPr>
          <p:cNvPr id="11" name="TextBox 10">
            <a:extLst>
              <a:ext uri="{FF2B5EF4-FFF2-40B4-BE49-F238E27FC236}">
                <a16:creationId xmlns:a16="http://schemas.microsoft.com/office/drawing/2014/main" id="{6DFBA4B4-C7DF-4376-B76B-E2621A6DDC63}"/>
              </a:ext>
            </a:extLst>
          </p:cNvPr>
          <p:cNvSpPr txBox="1"/>
          <p:nvPr/>
        </p:nvSpPr>
        <p:spPr>
          <a:xfrm>
            <a:off x="8315748" y="1027271"/>
            <a:ext cx="767292" cy="307777"/>
          </a:xfrm>
          <a:prstGeom prst="rect">
            <a:avLst/>
          </a:prstGeom>
          <a:solidFill>
            <a:srgbClr val="FFFFFF"/>
          </a:solidFill>
        </p:spPr>
        <p:txBody>
          <a:bodyPr wrap="square" rtlCol="0">
            <a:spAutoFit/>
          </a:bodyPr>
          <a:lstStyle/>
          <a:p>
            <a:pPr algn="ctr"/>
            <a:r>
              <a:rPr lang="en-US" sz="1400" b="1" dirty="0">
                <a:solidFill>
                  <a:schemeClr val="bg1"/>
                </a:solidFill>
              </a:rPr>
              <a:t>Before</a:t>
            </a:r>
          </a:p>
        </p:txBody>
      </p:sp>
      <p:sp>
        <p:nvSpPr>
          <p:cNvPr id="12" name="TextBox 11">
            <a:extLst>
              <a:ext uri="{FF2B5EF4-FFF2-40B4-BE49-F238E27FC236}">
                <a16:creationId xmlns:a16="http://schemas.microsoft.com/office/drawing/2014/main" id="{2D65C8DC-B559-4136-8E31-E356DE1F21AF}"/>
              </a:ext>
            </a:extLst>
          </p:cNvPr>
          <p:cNvSpPr txBox="1"/>
          <p:nvPr/>
        </p:nvSpPr>
        <p:spPr>
          <a:xfrm>
            <a:off x="6334137" y="4082379"/>
            <a:ext cx="1255384" cy="307777"/>
          </a:xfrm>
          <a:prstGeom prst="rect">
            <a:avLst/>
          </a:prstGeom>
          <a:solidFill>
            <a:srgbClr val="FFFFFF"/>
          </a:solidFill>
        </p:spPr>
        <p:txBody>
          <a:bodyPr wrap="square" rtlCol="0">
            <a:spAutoFit/>
          </a:bodyPr>
          <a:lstStyle/>
          <a:p>
            <a:pPr algn="ctr"/>
            <a:r>
              <a:rPr lang="en-US" sz="1400" b="1" dirty="0">
                <a:solidFill>
                  <a:schemeClr val="bg1"/>
                </a:solidFill>
              </a:rPr>
              <a:t>In progress</a:t>
            </a:r>
          </a:p>
        </p:txBody>
      </p:sp>
      <p:sp>
        <p:nvSpPr>
          <p:cNvPr id="13" name="TextBox 12">
            <a:extLst>
              <a:ext uri="{FF2B5EF4-FFF2-40B4-BE49-F238E27FC236}">
                <a16:creationId xmlns:a16="http://schemas.microsoft.com/office/drawing/2014/main" id="{B6ED0CB0-57C6-43A5-9F82-E9F8BA15B036}"/>
              </a:ext>
            </a:extLst>
          </p:cNvPr>
          <p:cNvSpPr txBox="1"/>
          <p:nvPr/>
        </p:nvSpPr>
        <p:spPr>
          <a:xfrm>
            <a:off x="10195589" y="4082379"/>
            <a:ext cx="719150" cy="307777"/>
          </a:xfrm>
          <a:prstGeom prst="rect">
            <a:avLst/>
          </a:prstGeom>
          <a:solidFill>
            <a:srgbClr val="FFFFFF"/>
          </a:solidFill>
        </p:spPr>
        <p:txBody>
          <a:bodyPr wrap="square" rtlCol="0">
            <a:spAutoFit/>
          </a:bodyPr>
          <a:lstStyle/>
          <a:p>
            <a:pPr algn="ctr"/>
            <a:r>
              <a:rPr lang="en-US" sz="1400" b="1" dirty="0">
                <a:solidFill>
                  <a:schemeClr val="bg1"/>
                </a:solidFill>
              </a:rPr>
              <a:t>After</a:t>
            </a:r>
          </a:p>
        </p:txBody>
      </p:sp>
    </p:spTree>
    <p:extLst>
      <p:ext uri="{BB962C8B-B14F-4D97-AF65-F5344CB8AC3E}">
        <p14:creationId xmlns:p14="http://schemas.microsoft.com/office/powerpoint/2010/main" val="320214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21</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700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100" b="1" kern="0" dirty="0"/>
              <a:t>Challenges and Success – Mill and Mobile Equipment Cleanup </a:t>
            </a:r>
            <a:endParaRPr lang="en-CA" sz="4100" b="1" kern="0" dirty="0"/>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625076" cy="5355312"/>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solidFill>
              </a:rPr>
              <a:t>Removed tanks, conveyors, pumps, wood timbers, non-load bearing steel structural members and exterior metal cladding from the mill building </a:t>
            </a:r>
          </a:p>
          <a:p>
            <a:pPr marL="742950" lvl="1" indent="-285750">
              <a:buFont typeface="Arial" panose="020B0604020202020204" pitchFamily="34" charset="0"/>
              <a:buChar char="•"/>
            </a:pPr>
            <a:r>
              <a:rPr lang="en-GB" dirty="0">
                <a:solidFill>
                  <a:schemeClr val="bg1"/>
                </a:solidFill>
              </a:rPr>
              <a:t>Inert waste was placed in the landfill </a:t>
            </a:r>
          </a:p>
          <a:p>
            <a:pPr marL="742950" lvl="1" indent="-285750">
              <a:buFont typeface="Arial" panose="020B0604020202020204" pitchFamily="34" charset="0"/>
              <a:buChar char="•"/>
            </a:pPr>
            <a:r>
              <a:rPr lang="en-GB" dirty="0">
                <a:solidFill>
                  <a:schemeClr val="bg1"/>
                </a:solidFill>
              </a:rPr>
              <a:t>All hydrocarbons and hazardous waste were collected and stored for future offsite disposal</a:t>
            </a:r>
          </a:p>
          <a:p>
            <a:pPr marL="742950" lvl="1" indent="-285750">
              <a:buFont typeface="Arial" panose="020B0604020202020204" pitchFamily="34" charset="0"/>
              <a:buChar char="•"/>
            </a:pPr>
            <a:endParaRPr lang="en-GB" dirty="0">
              <a:solidFill>
                <a:schemeClr val="bg1"/>
              </a:solidFill>
            </a:endParaRPr>
          </a:p>
          <a:p>
            <a:pPr marL="285750" lvl="1" indent="-285750">
              <a:buFont typeface="Arial" panose="020B0604020202020204" pitchFamily="34" charset="0"/>
              <a:buChar char="•"/>
            </a:pPr>
            <a:r>
              <a:rPr lang="en-US" dirty="0">
                <a:solidFill>
                  <a:schemeClr val="bg1"/>
                </a:solidFill>
              </a:rPr>
              <a:t>Sent for offsite disposal:</a:t>
            </a:r>
          </a:p>
          <a:p>
            <a:pPr marL="742950" lvl="2" indent="-285750">
              <a:buFont typeface="Arial" panose="020B0604020202020204" pitchFamily="34" charset="0"/>
              <a:buChar char="•"/>
            </a:pPr>
            <a:r>
              <a:rPr lang="en-US" kern="0" dirty="0">
                <a:solidFill>
                  <a:schemeClr val="bg1"/>
                </a:solidFill>
              </a:rPr>
              <a:t>4150lbs of asbestos tiles; 38 Mercury </a:t>
            </a:r>
            <a:r>
              <a:rPr lang="en-US" kern="0" dirty="0" err="1">
                <a:solidFill>
                  <a:schemeClr val="bg1"/>
                </a:solidFill>
              </a:rPr>
              <a:t>vapour</a:t>
            </a:r>
            <a:r>
              <a:rPr lang="en-US" kern="0" dirty="0">
                <a:solidFill>
                  <a:schemeClr val="bg1"/>
                </a:solidFill>
              </a:rPr>
              <a:t> bulbs; 14 Batteries and 48 liquids</a:t>
            </a:r>
          </a:p>
          <a:p>
            <a:pPr marL="742950" lvl="2" indent="-285750">
              <a:buFont typeface="Arial" panose="020B0604020202020204" pitchFamily="34" charset="0"/>
              <a:buChar char="•"/>
            </a:pPr>
            <a:endParaRPr lang="en-CA" dirty="0">
              <a:solidFill>
                <a:schemeClr val="bg1"/>
              </a:solidFill>
            </a:endParaRPr>
          </a:p>
          <a:p>
            <a:pPr marL="285750" indent="-285750">
              <a:buFont typeface="Arial" panose="020B0604020202020204" pitchFamily="34" charset="0"/>
              <a:buChar char="•"/>
            </a:pPr>
            <a:r>
              <a:rPr lang="en-GB" dirty="0">
                <a:solidFill>
                  <a:schemeClr val="bg1"/>
                </a:solidFill>
              </a:rPr>
              <a:t>Mill building shell is currently used for storage of mobile equipment used for reclamation activity and will be demolished in the future</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Work was completed by TNDC employees and </a:t>
            </a:r>
            <a:r>
              <a:rPr lang="en-GB" dirty="0" err="1">
                <a:solidFill>
                  <a:schemeClr val="bg1"/>
                </a:solidFill>
              </a:rPr>
              <a:t>Tahltech</a:t>
            </a:r>
            <a:r>
              <a:rPr lang="en-GB" dirty="0">
                <a:solidFill>
                  <a:schemeClr val="bg1"/>
                </a:solidFill>
              </a:rPr>
              <a:t> </a:t>
            </a:r>
            <a:r>
              <a:rPr lang="en-GB" dirty="0" err="1">
                <a:solidFill>
                  <a:schemeClr val="bg1"/>
                </a:solidFill>
              </a:rPr>
              <a:t>AllNorth</a:t>
            </a:r>
            <a:r>
              <a:rPr lang="en-GB" dirty="0">
                <a:solidFill>
                  <a:schemeClr val="bg1"/>
                </a:solidFill>
              </a:rPr>
              <a:t>, a Tahltan Joint Venture company.</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10" name="Picture 9">
            <a:extLst>
              <a:ext uri="{FF2B5EF4-FFF2-40B4-BE49-F238E27FC236}">
                <a16:creationId xmlns:a16="http://schemas.microsoft.com/office/drawing/2014/main" id="{BBEA7454-B397-40B6-979E-DD55A72132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379" y="1096739"/>
            <a:ext cx="3183433" cy="2526232"/>
          </a:xfrm>
          <a:prstGeom prst="rect">
            <a:avLst/>
          </a:prstGeom>
          <a:noFill/>
          <a:ln>
            <a:solidFill>
              <a:schemeClr val="tx1"/>
            </a:solidFill>
          </a:ln>
        </p:spPr>
      </p:pic>
      <p:pic>
        <p:nvPicPr>
          <p:cNvPr id="7172" name="Picture 4">
            <a:extLst>
              <a:ext uri="{FF2B5EF4-FFF2-40B4-BE49-F238E27FC236}">
                <a16:creationId xmlns:a16="http://schemas.microsoft.com/office/drawing/2014/main" id="{35772318-E750-45D4-9B83-0227B8354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379" y="3822278"/>
            <a:ext cx="3183433" cy="24400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69DCDE6-5C49-4A5F-AF27-D12A95BC8B4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9226"/>
          <a:stretch/>
        </p:blipFill>
        <p:spPr>
          <a:xfrm rot="5400000">
            <a:off x="9383920" y="911413"/>
            <a:ext cx="2526233" cy="2896883"/>
          </a:xfrm>
          <a:prstGeom prst="rect">
            <a:avLst/>
          </a:prstGeom>
          <a:ln>
            <a:solidFill>
              <a:schemeClr val="tx1"/>
            </a:solidFill>
          </a:ln>
        </p:spPr>
      </p:pic>
      <p:pic>
        <p:nvPicPr>
          <p:cNvPr id="14" name="Content Placeholder 5">
            <a:extLst>
              <a:ext uri="{FF2B5EF4-FFF2-40B4-BE49-F238E27FC236}">
                <a16:creationId xmlns:a16="http://schemas.microsoft.com/office/drawing/2014/main" id="{D1919510-065F-4247-AC14-06999719F891}"/>
              </a:ext>
            </a:extLst>
          </p:cNvPr>
          <p:cNvPicPr>
            <a:picLocks noGrp="1" noChangeAspect="1"/>
          </p:cNvPicPr>
          <p:nvPr/>
        </p:nvPicPr>
        <p:blipFill rotWithShape="1">
          <a:blip r:embed="rId6" cstate="email">
            <a:extLst>
              <a:ext uri="{28A0092B-C50C-407E-A947-70E740481C1C}">
                <a14:useLocalDpi xmlns:a14="http://schemas.microsoft.com/office/drawing/2010/main"/>
              </a:ext>
            </a:extLst>
          </a:blip>
          <a:srcRect b="-1"/>
          <a:stretch/>
        </p:blipFill>
        <p:spPr bwMode="auto">
          <a:xfrm>
            <a:off x="9198595" y="3822278"/>
            <a:ext cx="2966925" cy="244001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1937696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22</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775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100" b="1" kern="0" dirty="0"/>
              <a:t>Challenges and Success – Tank Farm Demolition </a:t>
            </a:r>
            <a:endParaRPr lang="en-CA" sz="4100" b="1" kern="0" dirty="0"/>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554649" cy="64633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9" name="Rectangle 8">
            <a:extLst>
              <a:ext uri="{FF2B5EF4-FFF2-40B4-BE49-F238E27FC236}">
                <a16:creationId xmlns:a16="http://schemas.microsoft.com/office/drawing/2014/main" id="{1F5445B7-0FB3-45EF-BD18-DD1EC61C2EC4}"/>
              </a:ext>
            </a:extLst>
          </p:cNvPr>
          <p:cNvSpPr/>
          <p:nvPr/>
        </p:nvSpPr>
        <p:spPr>
          <a:xfrm>
            <a:off x="96520" y="1028343"/>
            <a:ext cx="5554649" cy="3416320"/>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GB" dirty="0">
                <a:solidFill>
                  <a:schemeClr val="bg1"/>
                </a:solidFill>
              </a:rPr>
              <a:t>Fuel farm consisting of twenty-eight fuel storage tanks ranging in size from 7,000 to 100,000-gallon capacity decommissioned in 2017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Progressive Ventures and TNDC conducted the cleaning and flattening of the tanks and placed it into the upgraded landfill</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US" dirty="0">
                <a:solidFill>
                  <a:schemeClr val="bg1"/>
                </a:solidFill>
              </a:rPr>
              <a:t>All tasks were conducted following detailed safety planning, by trained and qualified staff with all appropriate personnel protective equipment</a:t>
            </a:r>
          </a:p>
        </p:txBody>
      </p:sp>
      <p:pic>
        <p:nvPicPr>
          <p:cNvPr id="11" name="Picture 10" descr="A picture containing sky, ground, man, outdoor&#10;&#10;Description generated with very high confidence">
            <a:extLst>
              <a:ext uri="{FF2B5EF4-FFF2-40B4-BE49-F238E27FC236}">
                <a16:creationId xmlns:a16="http://schemas.microsoft.com/office/drawing/2014/main" id="{E958696E-60A9-482F-9ED9-2994645B8726}"/>
              </a:ext>
            </a:extLst>
          </p:cNvPr>
          <p:cNvPicPr/>
          <p:nvPr/>
        </p:nvPicPr>
        <p:blipFill>
          <a:blip r:embed="rId3">
            <a:extLst>
              <a:ext uri="{28A0092B-C50C-407E-A947-70E740481C1C}">
                <a14:useLocalDpi xmlns:a14="http://schemas.microsoft.com/office/drawing/2010/main" val="0"/>
              </a:ext>
            </a:extLst>
          </a:blip>
          <a:stretch>
            <a:fillRect/>
          </a:stretch>
        </p:blipFill>
        <p:spPr>
          <a:xfrm>
            <a:off x="2365397" y="4444663"/>
            <a:ext cx="9274860" cy="2413337"/>
          </a:xfrm>
          <a:prstGeom prst="rect">
            <a:avLst/>
          </a:prstGeom>
        </p:spPr>
      </p:pic>
      <p:pic>
        <p:nvPicPr>
          <p:cNvPr id="12" name="Picture 11" descr="A picture containing ground, sky, outdoor, building&#10;&#10;Description generated with very high confidence">
            <a:extLst>
              <a:ext uri="{FF2B5EF4-FFF2-40B4-BE49-F238E27FC236}">
                <a16:creationId xmlns:a16="http://schemas.microsoft.com/office/drawing/2014/main" id="{D8DBE065-CEE6-4E44-A280-957764F0E2F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835152" y="1674674"/>
            <a:ext cx="6260328" cy="2212809"/>
          </a:xfrm>
          <a:prstGeom prst="rect">
            <a:avLst/>
          </a:prstGeom>
        </p:spPr>
      </p:pic>
      <p:sp>
        <p:nvSpPr>
          <p:cNvPr id="3" name="Rectangle 2">
            <a:extLst>
              <a:ext uri="{FF2B5EF4-FFF2-40B4-BE49-F238E27FC236}">
                <a16:creationId xmlns:a16="http://schemas.microsoft.com/office/drawing/2014/main" id="{E83FBF15-C1BC-403E-8716-677FEFA9DE7F}"/>
              </a:ext>
            </a:extLst>
          </p:cNvPr>
          <p:cNvSpPr/>
          <p:nvPr/>
        </p:nvSpPr>
        <p:spPr>
          <a:xfrm>
            <a:off x="6253033" y="3369093"/>
            <a:ext cx="2392680" cy="461665"/>
          </a:xfrm>
          <a:prstGeom prst="rect">
            <a:avLst/>
          </a:prstGeom>
        </p:spPr>
        <p:txBody>
          <a:bodyPr wrap="square">
            <a:spAutoFit/>
          </a:bodyPr>
          <a:lstStyle/>
          <a:p>
            <a:pPr algn="ctr" hangingPunct="0"/>
            <a:r>
              <a:rPr lang="en-US" sz="1200" dirty="0">
                <a:solidFill>
                  <a:srgbClr val="FFFFFF"/>
                </a:solidFill>
              </a:rPr>
              <a:t>100,000 gallons fuel tanks being </a:t>
            </a:r>
          </a:p>
          <a:p>
            <a:pPr algn="ctr" hangingPunct="0"/>
            <a:r>
              <a:rPr lang="en-US" sz="1200" dirty="0">
                <a:solidFill>
                  <a:srgbClr val="FFFFFF"/>
                </a:solidFill>
              </a:rPr>
              <a:t>demolished from the top down </a:t>
            </a:r>
            <a:endParaRPr lang="en-CA" sz="1200" dirty="0">
              <a:solidFill>
                <a:srgbClr val="FFFFFF"/>
              </a:solidFill>
            </a:endParaRPr>
          </a:p>
        </p:txBody>
      </p:sp>
      <p:sp>
        <p:nvSpPr>
          <p:cNvPr id="7" name="Rectangle 6">
            <a:extLst>
              <a:ext uri="{FF2B5EF4-FFF2-40B4-BE49-F238E27FC236}">
                <a16:creationId xmlns:a16="http://schemas.microsoft.com/office/drawing/2014/main" id="{9E57C832-BF2E-4364-A1F6-223A6F82ACE9}"/>
              </a:ext>
            </a:extLst>
          </p:cNvPr>
          <p:cNvSpPr/>
          <p:nvPr/>
        </p:nvSpPr>
        <p:spPr>
          <a:xfrm>
            <a:off x="9377729" y="3461425"/>
            <a:ext cx="2305439" cy="276999"/>
          </a:xfrm>
          <a:prstGeom prst="rect">
            <a:avLst/>
          </a:prstGeom>
        </p:spPr>
        <p:txBody>
          <a:bodyPr wrap="none">
            <a:spAutoFit/>
          </a:bodyPr>
          <a:lstStyle/>
          <a:p>
            <a:pPr algn="ctr" hangingPunct="0"/>
            <a:r>
              <a:rPr lang="en-US" sz="1200" dirty="0">
                <a:solidFill>
                  <a:srgbClr val="FFFFFF"/>
                </a:solidFill>
              </a:rPr>
              <a:t>Large tank partially demolished</a:t>
            </a:r>
            <a:endParaRPr lang="en-CA" sz="1200" dirty="0">
              <a:solidFill>
                <a:srgbClr val="FFFFFF"/>
              </a:solidFill>
            </a:endParaRPr>
          </a:p>
        </p:txBody>
      </p:sp>
      <p:sp>
        <p:nvSpPr>
          <p:cNvPr id="14" name="Rectangle 13">
            <a:extLst>
              <a:ext uri="{FF2B5EF4-FFF2-40B4-BE49-F238E27FC236}">
                <a16:creationId xmlns:a16="http://schemas.microsoft.com/office/drawing/2014/main" id="{25DDFA5A-4D83-4CC4-B2A0-30A18B38A2E4}"/>
              </a:ext>
            </a:extLst>
          </p:cNvPr>
          <p:cNvSpPr/>
          <p:nvPr/>
        </p:nvSpPr>
        <p:spPr>
          <a:xfrm>
            <a:off x="2255508" y="6496441"/>
            <a:ext cx="3603674" cy="271677"/>
          </a:xfrm>
          <a:prstGeom prst="rect">
            <a:avLst/>
          </a:prstGeom>
        </p:spPr>
        <p:txBody>
          <a:bodyPr wrap="square">
            <a:spAutoFit/>
          </a:bodyPr>
          <a:lstStyle/>
          <a:p>
            <a:pPr algn="ctr" hangingPunct="0">
              <a:lnSpc>
                <a:spcPts val="1500"/>
              </a:lnSpc>
              <a:spcAft>
                <a:spcPts val="0"/>
              </a:spcAft>
            </a:pPr>
            <a:r>
              <a:rPr lang="en-US" sz="1200" i="1" dirty="0">
                <a:solidFill>
                  <a:srgbClr val="FFFFFF"/>
                </a:solidFill>
                <a:latin typeface="+mj-lt"/>
                <a:ea typeface="Times New Roman" panose="02020603050405020304" pitchFamily="18" charset="0"/>
              </a:rPr>
              <a:t>Fuel</a:t>
            </a:r>
            <a:r>
              <a:rPr lang="en-US" sz="1200" i="1" dirty="0">
                <a:solidFill>
                  <a:schemeClr val="bg1"/>
                </a:solidFill>
                <a:latin typeface="+mj-lt"/>
                <a:ea typeface="Times New Roman" panose="02020603050405020304" pitchFamily="18" charset="0"/>
              </a:rPr>
              <a:t> </a:t>
            </a:r>
            <a:r>
              <a:rPr lang="en-US" sz="1200" i="1" dirty="0">
                <a:solidFill>
                  <a:srgbClr val="FFFFFF"/>
                </a:solidFill>
                <a:latin typeface="+mj-lt"/>
                <a:ea typeface="Times New Roman" panose="02020603050405020304" pitchFamily="18" charset="0"/>
              </a:rPr>
              <a:t>tanks with the ends cut off</a:t>
            </a:r>
            <a:endParaRPr lang="en-CA" sz="1200" i="1" dirty="0">
              <a:solidFill>
                <a:srgbClr val="FFFFFF"/>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94D002A9-B040-433B-AEB7-6F869A9DEDF2}"/>
              </a:ext>
            </a:extLst>
          </p:cNvPr>
          <p:cNvSpPr/>
          <p:nvPr/>
        </p:nvSpPr>
        <p:spPr>
          <a:xfrm>
            <a:off x="6096000" y="6514129"/>
            <a:ext cx="1981198" cy="271677"/>
          </a:xfrm>
          <a:prstGeom prst="rect">
            <a:avLst/>
          </a:prstGeom>
        </p:spPr>
        <p:txBody>
          <a:bodyPr wrap="square">
            <a:spAutoFit/>
          </a:bodyPr>
          <a:lstStyle/>
          <a:p>
            <a:pPr algn="ctr" hangingPunct="0">
              <a:lnSpc>
                <a:spcPts val="1500"/>
              </a:lnSpc>
              <a:spcAft>
                <a:spcPts val="0"/>
              </a:spcAft>
            </a:pPr>
            <a:r>
              <a:rPr lang="en-US" sz="1200" dirty="0">
                <a:solidFill>
                  <a:srgbClr val="FFFFFF"/>
                </a:solidFill>
                <a:latin typeface="+mj-lt"/>
                <a:ea typeface="Times New Roman" panose="02020603050405020304" pitchFamily="18" charset="0"/>
              </a:rPr>
              <a:t>Fuel tanks being cleaned</a:t>
            </a:r>
            <a:endParaRPr lang="en-CA" sz="1200" dirty="0">
              <a:solidFill>
                <a:srgbClr val="FFFFFF"/>
              </a:solidFill>
              <a:effectLst/>
              <a:latin typeface="+mj-lt"/>
              <a:ea typeface="Times New Roman" panose="02020603050405020304" pitchFamily="18" charset="0"/>
            </a:endParaRPr>
          </a:p>
        </p:txBody>
      </p:sp>
      <p:sp>
        <p:nvSpPr>
          <p:cNvPr id="16" name="Rectangle 15">
            <a:extLst>
              <a:ext uri="{FF2B5EF4-FFF2-40B4-BE49-F238E27FC236}">
                <a16:creationId xmlns:a16="http://schemas.microsoft.com/office/drawing/2014/main" id="{CD955BEA-D37D-4433-B1F9-3EEBDAED2C28}"/>
              </a:ext>
            </a:extLst>
          </p:cNvPr>
          <p:cNvSpPr/>
          <p:nvPr/>
        </p:nvSpPr>
        <p:spPr>
          <a:xfrm>
            <a:off x="8146474" y="6486800"/>
            <a:ext cx="3603672" cy="276999"/>
          </a:xfrm>
          <a:prstGeom prst="rect">
            <a:avLst/>
          </a:prstGeom>
        </p:spPr>
        <p:txBody>
          <a:bodyPr wrap="square">
            <a:spAutoFit/>
          </a:bodyPr>
          <a:lstStyle/>
          <a:p>
            <a:pPr algn="ctr"/>
            <a:r>
              <a:rPr lang="en-US" sz="1200" dirty="0">
                <a:solidFill>
                  <a:srgbClr val="FFFFFF"/>
                </a:solidFill>
                <a:ea typeface="Times New Roman" panose="02020603050405020304" pitchFamily="18" charset="0"/>
              </a:rPr>
              <a:t>Fuel tanks being crushed with the excavator </a:t>
            </a:r>
            <a:endParaRPr lang="en-CA" sz="1200" dirty="0">
              <a:solidFill>
                <a:srgbClr val="FFFFFF"/>
              </a:solidFill>
            </a:endParaRPr>
          </a:p>
        </p:txBody>
      </p:sp>
    </p:spTree>
    <p:extLst>
      <p:ext uri="{BB962C8B-B14F-4D97-AF65-F5344CB8AC3E}">
        <p14:creationId xmlns:p14="http://schemas.microsoft.com/office/powerpoint/2010/main" val="6067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23</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625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600" b="1" kern="0" dirty="0"/>
              <a:t>Challenges and Success – In-situ hydrocarbon remediation</a:t>
            </a:r>
            <a:endParaRPr lang="en-CA" sz="4600" b="1" kern="0" dirty="0"/>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554649" cy="64633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9" name="Rectangle 8">
            <a:extLst>
              <a:ext uri="{FF2B5EF4-FFF2-40B4-BE49-F238E27FC236}">
                <a16:creationId xmlns:a16="http://schemas.microsoft.com/office/drawing/2014/main" id="{1F5445B7-0FB3-45EF-BD18-DD1EC61C2EC4}"/>
              </a:ext>
            </a:extLst>
          </p:cNvPr>
          <p:cNvSpPr/>
          <p:nvPr/>
        </p:nvSpPr>
        <p:spPr>
          <a:xfrm>
            <a:off x="96520" y="1028343"/>
            <a:ext cx="6403427" cy="3416320"/>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GB" dirty="0">
                <a:solidFill>
                  <a:schemeClr val="bg1"/>
                </a:solidFill>
              </a:rPr>
              <a:t>Site investigations identified hydrocarbon contaminated soils in and around the tank farm</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Approximately 3,000 m</a:t>
            </a:r>
            <a:r>
              <a:rPr lang="en-GB" baseline="30000" dirty="0">
                <a:solidFill>
                  <a:schemeClr val="bg1"/>
                </a:solidFill>
              </a:rPr>
              <a:t>3</a:t>
            </a:r>
            <a:r>
              <a:rPr lang="en-GB" dirty="0">
                <a:solidFill>
                  <a:schemeClr val="bg1"/>
                </a:solidFill>
              </a:rPr>
              <a:t> of contaminated soils were treated by mechanically mixing in a biocatalyst to help accelerate the breakdown of hydrocarbons in the soils.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 In 2019, in-situ soil remediation of hydrocarbon contaminated soils continued with an additional 6,000 m</a:t>
            </a:r>
            <a:r>
              <a:rPr lang="en-GB" baseline="30000" dirty="0">
                <a:solidFill>
                  <a:schemeClr val="bg1"/>
                </a:solidFill>
              </a:rPr>
              <a:t>3</a:t>
            </a:r>
            <a:r>
              <a:rPr lang="en-GB" dirty="0">
                <a:solidFill>
                  <a:schemeClr val="bg1"/>
                </a:solidFill>
              </a:rPr>
              <a:t> of contaminated soils treated with a biocatalyst and fertilizer high in nitrogen.</a:t>
            </a:r>
            <a:endParaRPr lang="en-CA" dirty="0">
              <a:solidFill>
                <a:schemeClr val="bg1"/>
              </a:solidFill>
            </a:endParaRPr>
          </a:p>
        </p:txBody>
      </p:sp>
      <p:sp>
        <p:nvSpPr>
          <p:cNvPr id="3" name="Rectangle 2">
            <a:extLst>
              <a:ext uri="{FF2B5EF4-FFF2-40B4-BE49-F238E27FC236}">
                <a16:creationId xmlns:a16="http://schemas.microsoft.com/office/drawing/2014/main" id="{E83FBF15-C1BC-403E-8716-677FEFA9DE7F}"/>
              </a:ext>
            </a:extLst>
          </p:cNvPr>
          <p:cNvSpPr/>
          <p:nvPr/>
        </p:nvSpPr>
        <p:spPr>
          <a:xfrm>
            <a:off x="6253033" y="3369093"/>
            <a:ext cx="2392680" cy="461665"/>
          </a:xfrm>
          <a:prstGeom prst="rect">
            <a:avLst/>
          </a:prstGeom>
        </p:spPr>
        <p:txBody>
          <a:bodyPr wrap="square">
            <a:spAutoFit/>
          </a:bodyPr>
          <a:lstStyle/>
          <a:p>
            <a:pPr algn="ctr" hangingPunct="0"/>
            <a:r>
              <a:rPr lang="en-US" sz="1200" dirty="0">
                <a:solidFill>
                  <a:srgbClr val="FFFFFF"/>
                </a:solidFill>
              </a:rPr>
              <a:t>100,000 gallons fuel tanks being </a:t>
            </a:r>
          </a:p>
          <a:p>
            <a:pPr algn="ctr" hangingPunct="0"/>
            <a:r>
              <a:rPr lang="en-US" sz="1200" dirty="0">
                <a:solidFill>
                  <a:srgbClr val="FFFFFF"/>
                </a:solidFill>
              </a:rPr>
              <a:t>demolished from the top down </a:t>
            </a:r>
            <a:endParaRPr lang="en-CA" sz="1200" dirty="0">
              <a:solidFill>
                <a:srgbClr val="FFFFFF"/>
              </a:solidFill>
            </a:endParaRPr>
          </a:p>
        </p:txBody>
      </p:sp>
      <p:sp>
        <p:nvSpPr>
          <p:cNvPr id="7" name="Rectangle 6">
            <a:extLst>
              <a:ext uri="{FF2B5EF4-FFF2-40B4-BE49-F238E27FC236}">
                <a16:creationId xmlns:a16="http://schemas.microsoft.com/office/drawing/2014/main" id="{9E57C832-BF2E-4364-A1F6-223A6F82ACE9}"/>
              </a:ext>
            </a:extLst>
          </p:cNvPr>
          <p:cNvSpPr/>
          <p:nvPr/>
        </p:nvSpPr>
        <p:spPr>
          <a:xfrm>
            <a:off x="9377729" y="3461425"/>
            <a:ext cx="2305439" cy="276999"/>
          </a:xfrm>
          <a:prstGeom prst="rect">
            <a:avLst/>
          </a:prstGeom>
        </p:spPr>
        <p:txBody>
          <a:bodyPr wrap="none">
            <a:spAutoFit/>
          </a:bodyPr>
          <a:lstStyle/>
          <a:p>
            <a:pPr algn="ctr" hangingPunct="0"/>
            <a:r>
              <a:rPr lang="en-US" sz="1200" dirty="0">
                <a:solidFill>
                  <a:srgbClr val="FFFFFF"/>
                </a:solidFill>
              </a:rPr>
              <a:t>Large tank partially demolished</a:t>
            </a:r>
            <a:endParaRPr lang="en-CA" sz="1200" dirty="0">
              <a:solidFill>
                <a:srgbClr val="FFFFFF"/>
              </a:solidFill>
            </a:endParaRPr>
          </a:p>
        </p:txBody>
      </p:sp>
      <p:sp>
        <p:nvSpPr>
          <p:cNvPr id="14" name="Rectangle 13">
            <a:extLst>
              <a:ext uri="{FF2B5EF4-FFF2-40B4-BE49-F238E27FC236}">
                <a16:creationId xmlns:a16="http://schemas.microsoft.com/office/drawing/2014/main" id="{25DDFA5A-4D83-4CC4-B2A0-30A18B38A2E4}"/>
              </a:ext>
            </a:extLst>
          </p:cNvPr>
          <p:cNvSpPr/>
          <p:nvPr/>
        </p:nvSpPr>
        <p:spPr>
          <a:xfrm>
            <a:off x="2255508" y="6496441"/>
            <a:ext cx="3603674" cy="271677"/>
          </a:xfrm>
          <a:prstGeom prst="rect">
            <a:avLst/>
          </a:prstGeom>
        </p:spPr>
        <p:txBody>
          <a:bodyPr wrap="square">
            <a:spAutoFit/>
          </a:bodyPr>
          <a:lstStyle/>
          <a:p>
            <a:pPr algn="ctr" hangingPunct="0">
              <a:lnSpc>
                <a:spcPts val="1500"/>
              </a:lnSpc>
              <a:spcAft>
                <a:spcPts val="0"/>
              </a:spcAft>
            </a:pPr>
            <a:r>
              <a:rPr lang="en-US" sz="1200" i="1" dirty="0">
                <a:solidFill>
                  <a:srgbClr val="FFFFFF"/>
                </a:solidFill>
                <a:latin typeface="+mj-lt"/>
                <a:ea typeface="Times New Roman" panose="02020603050405020304" pitchFamily="18" charset="0"/>
              </a:rPr>
              <a:t>Fuel</a:t>
            </a:r>
            <a:r>
              <a:rPr lang="en-US" sz="1200" i="1" dirty="0">
                <a:solidFill>
                  <a:schemeClr val="bg1"/>
                </a:solidFill>
                <a:latin typeface="+mj-lt"/>
                <a:ea typeface="Times New Roman" panose="02020603050405020304" pitchFamily="18" charset="0"/>
              </a:rPr>
              <a:t> </a:t>
            </a:r>
            <a:r>
              <a:rPr lang="en-US" sz="1200" i="1" dirty="0">
                <a:solidFill>
                  <a:srgbClr val="FFFFFF"/>
                </a:solidFill>
                <a:latin typeface="+mj-lt"/>
                <a:ea typeface="Times New Roman" panose="02020603050405020304" pitchFamily="18" charset="0"/>
              </a:rPr>
              <a:t>tanks with the ends cut off</a:t>
            </a:r>
            <a:endParaRPr lang="en-CA" sz="1200" i="1" dirty="0">
              <a:solidFill>
                <a:srgbClr val="FFFFFF"/>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94D002A9-B040-433B-AEB7-6F869A9DEDF2}"/>
              </a:ext>
            </a:extLst>
          </p:cNvPr>
          <p:cNvSpPr/>
          <p:nvPr/>
        </p:nvSpPr>
        <p:spPr>
          <a:xfrm>
            <a:off x="6096000" y="6514129"/>
            <a:ext cx="1981198" cy="271677"/>
          </a:xfrm>
          <a:prstGeom prst="rect">
            <a:avLst/>
          </a:prstGeom>
        </p:spPr>
        <p:txBody>
          <a:bodyPr wrap="square">
            <a:spAutoFit/>
          </a:bodyPr>
          <a:lstStyle/>
          <a:p>
            <a:pPr algn="ctr" hangingPunct="0">
              <a:lnSpc>
                <a:spcPts val="1500"/>
              </a:lnSpc>
              <a:spcAft>
                <a:spcPts val="0"/>
              </a:spcAft>
            </a:pPr>
            <a:r>
              <a:rPr lang="en-US" sz="1200" dirty="0">
                <a:solidFill>
                  <a:srgbClr val="FFFFFF"/>
                </a:solidFill>
                <a:latin typeface="+mj-lt"/>
                <a:ea typeface="Times New Roman" panose="02020603050405020304" pitchFamily="18" charset="0"/>
              </a:rPr>
              <a:t>Fuel tanks being cleaned</a:t>
            </a:r>
            <a:endParaRPr lang="en-CA" sz="1200" dirty="0">
              <a:solidFill>
                <a:srgbClr val="FFFFFF"/>
              </a:solidFill>
              <a:effectLst/>
              <a:latin typeface="+mj-lt"/>
              <a:ea typeface="Times New Roman" panose="02020603050405020304" pitchFamily="18" charset="0"/>
            </a:endParaRPr>
          </a:p>
        </p:txBody>
      </p:sp>
      <p:sp>
        <p:nvSpPr>
          <p:cNvPr id="16" name="Rectangle 15">
            <a:extLst>
              <a:ext uri="{FF2B5EF4-FFF2-40B4-BE49-F238E27FC236}">
                <a16:creationId xmlns:a16="http://schemas.microsoft.com/office/drawing/2014/main" id="{CD955BEA-D37D-4433-B1F9-3EEBDAED2C28}"/>
              </a:ext>
            </a:extLst>
          </p:cNvPr>
          <p:cNvSpPr/>
          <p:nvPr/>
        </p:nvSpPr>
        <p:spPr>
          <a:xfrm>
            <a:off x="8146474" y="6486800"/>
            <a:ext cx="3603672" cy="276999"/>
          </a:xfrm>
          <a:prstGeom prst="rect">
            <a:avLst/>
          </a:prstGeom>
        </p:spPr>
        <p:txBody>
          <a:bodyPr wrap="square">
            <a:spAutoFit/>
          </a:bodyPr>
          <a:lstStyle/>
          <a:p>
            <a:pPr algn="ctr"/>
            <a:r>
              <a:rPr lang="en-US" sz="1200" dirty="0">
                <a:solidFill>
                  <a:srgbClr val="FFFFFF"/>
                </a:solidFill>
                <a:ea typeface="Times New Roman" panose="02020603050405020304" pitchFamily="18" charset="0"/>
              </a:rPr>
              <a:t>Fuel tanks being crushed with the excavator </a:t>
            </a:r>
            <a:endParaRPr lang="en-CA" sz="1200" dirty="0">
              <a:solidFill>
                <a:srgbClr val="FFFFFF"/>
              </a:solidFill>
            </a:endParaRPr>
          </a:p>
        </p:txBody>
      </p:sp>
      <p:pic>
        <p:nvPicPr>
          <p:cNvPr id="13" name="Picture 12" descr="cid:55B0892E-8B4F-40D4-B234-73FE21B6E168@workgroup.local">
            <a:extLst>
              <a:ext uri="{FF2B5EF4-FFF2-40B4-BE49-F238E27FC236}">
                <a16:creationId xmlns:a16="http://schemas.microsoft.com/office/drawing/2014/main" id="{0098C79A-9269-4CAA-BAAC-656DC5EFB98C}"/>
              </a:ext>
            </a:extLst>
          </p:cNvPr>
          <p:cNvPicPr/>
          <p:nvPr/>
        </p:nvPicPr>
        <p:blipFill rotWithShape="1">
          <a:blip r:embed="rId3" r:link="rId4">
            <a:extLst>
              <a:ext uri="{28A0092B-C50C-407E-A947-70E740481C1C}">
                <a14:useLocalDpi xmlns:a14="http://schemas.microsoft.com/office/drawing/2010/main"/>
              </a:ext>
            </a:extLst>
          </a:blip>
          <a:srcRect l="5585" t="7515" r="3161" b="2286"/>
          <a:stretch>
            <a:fillRect/>
          </a:stretch>
        </p:blipFill>
        <p:spPr bwMode="auto">
          <a:xfrm>
            <a:off x="3253740" y="4231280"/>
            <a:ext cx="3315483" cy="2626720"/>
          </a:xfrm>
          <a:prstGeom prst="rect">
            <a:avLst/>
          </a:prstGeom>
          <a:noFill/>
          <a:ln>
            <a:noFill/>
          </a:ln>
        </p:spPr>
      </p:pic>
      <p:pic>
        <p:nvPicPr>
          <p:cNvPr id="18" name="Picture 17" descr="cid:AA59EA33-1922-45F9-823D-E03D19686012@workgroup.local">
            <a:extLst>
              <a:ext uri="{FF2B5EF4-FFF2-40B4-BE49-F238E27FC236}">
                <a16:creationId xmlns:a16="http://schemas.microsoft.com/office/drawing/2014/main" id="{3454E70C-2B86-4143-B494-FD76614AAEF1}"/>
              </a:ext>
            </a:extLst>
          </p:cNvPr>
          <p:cNvPicPr/>
          <p:nvPr/>
        </p:nvPicPr>
        <p:blipFill rotWithShape="1">
          <a:blip r:embed="rId5" r:link="rId6">
            <a:extLst>
              <a:ext uri="{28A0092B-C50C-407E-A947-70E740481C1C}">
                <a14:useLocalDpi xmlns:a14="http://schemas.microsoft.com/office/drawing/2010/main"/>
              </a:ext>
            </a:extLst>
          </a:blip>
          <a:srcRect b="11272"/>
          <a:stretch>
            <a:fillRect/>
          </a:stretch>
        </p:blipFill>
        <p:spPr bwMode="auto">
          <a:xfrm>
            <a:off x="6649401" y="1213020"/>
            <a:ext cx="2886629" cy="3084660"/>
          </a:xfrm>
          <a:prstGeom prst="rect">
            <a:avLst/>
          </a:prstGeom>
          <a:noFill/>
          <a:ln>
            <a:noFill/>
          </a:ln>
        </p:spPr>
      </p:pic>
      <p:pic>
        <p:nvPicPr>
          <p:cNvPr id="19" name="Content Placeholder 5" descr="cid:DFE27863-C986-48F4-85EE-9C9BB34F6A8B@workgroup.local">
            <a:extLst>
              <a:ext uri="{FF2B5EF4-FFF2-40B4-BE49-F238E27FC236}">
                <a16:creationId xmlns:a16="http://schemas.microsoft.com/office/drawing/2014/main" id="{0ED479A0-7BA5-46D1-9529-39EA0BEFC730}"/>
              </a:ext>
            </a:extLst>
          </p:cNvPr>
          <p:cNvPicPr>
            <a:picLocks noGrp="1"/>
          </p:cNvPicPr>
          <p:nvPr>
            <p:ph idx="1"/>
          </p:nvPr>
        </p:nvPicPr>
        <p:blipFill rotWithShape="1">
          <a:blip r:embed="rId7" r:link="rId8">
            <a:extLst>
              <a:ext uri="{28A0092B-C50C-407E-A947-70E740481C1C}">
                <a14:useLocalDpi xmlns:a14="http://schemas.microsoft.com/office/drawing/2010/main"/>
              </a:ext>
            </a:extLst>
          </a:blip>
          <a:srcRect b="11272"/>
          <a:stretch>
            <a:fillRect/>
          </a:stretch>
        </p:blipFill>
        <p:spPr bwMode="auto">
          <a:xfrm>
            <a:off x="9726442" y="1213021"/>
            <a:ext cx="2369037" cy="3103002"/>
          </a:xfrm>
          <a:prstGeom prst="rect">
            <a:avLst/>
          </a:prstGeom>
          <a:noFill/>
          <a:ln>
            <a:noFill/>
          </a:ln>
        </p:spPr>
      </p:pic>
      <p:pic>
        <p:nvPicPr>
          <p:cNvPr id="21" name="Picture 20">
            <a:extLst>
              <a:ext uri="{FF2B5EF4-FFF2-40B4-BE49-F238E27FC236}">
                <a16:creationId xmlns:a16="http://schemas.microsoft.com/office/drawing/2014/main" id="{885E8F4F-D5CA-49CD-A9F8-47E76B3E6D50}"/>
              </a:ext>
            </a:extLst>
          </p:cNvPr>
          <p:cNvPicPr/>
          <p:nvPr/>
        </p:nvPicPr>
        <p:blipFill>
          <a:blip r:embed="rId9" cstate="print">
            <a:extLst>
              <a:ext uri="{28A0092B-C50C-407E-A947-70E740481C1C}">
                <a14:useLocalDpi xmlns:a14="http://schemas.microsoft.com/office/drawing/2010/main"/>
              </a:ext>
            </a:extLst>
          </a:blip>
          <a:stretch>
            <a:fillRect/>
          </a:stretch>
        </p:blipFill>
        <p:spPr>
          <a:xfrm>
            <a:off x="8077197" y="4468273"/>
            <a:ext cx="3097271" cy="2389727"/>
          </a:xfrm>
          <a:prstGeom prst="rect">
            <a:avLst/>
          </a:prstGeom>
        </p:spPr>
      </p:pic>
      <p:sp>
        <p:nvSpPr>
          <p:cNvPr id="17" name="Arrow: Down 16">
            <a:extLst>
              <a:ext uri="{FF2B5EF4-FFF2-40B4-BE49-F238E27FC236}">
                <a16:creationId xmlns:a16="http://schemas.microsoft.com/office/drawing/2014/main" id="{433583E8-35A7-49C2-ADB4-036ACB665627}"/>
              </a:ext>
            </a:extLst>
          </p:cNvPr>
          <p:cNvSpPr/>
          <p:nvPr/>
        </p:nvSpPr>
        <p:spPr bwMode="auto">
          <a:xfrm rot="13356418">
            <a:off x="6564611" y="3684211"/>
            <a:ext cx="336460" cy="898138"/>
          </a:xfrm>
          <a:prstGeom prst="downArrow">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112878" tIns="56439" rIns="112878" bIns="56439" numCol="1" rtlCol="0" anchor="t" anchorCtr="0" compatLnSpc="1">
            <a:prstTxWarp prst="textNoShape">
              <a:avLst/>
            </a:prstTxWarp>
          </a:bodyPr>
          <a:lstStyle/>
          <a:p>
            <a:pPr marL="0" marR="0" indent="0" algn="l" defTabSz="1019175" rtl="0" eaLnBrk="0" fontAlgn="base" latinLnBrk="0" hangingPunct="0">
              <a:lnSpc>
                <a:spcPct val="100000"/>
              </a:lnSpc>
              <a:spcBef>
                <a:spcPct val="20000"/>
              </a:spcBef>
              <a:spcAft>
                <a:spcPct val="0"/>
              </a:spcAft>
              <a:buClr>
                <a:schemeClr val="tx2"/>
              </a:buClr>
              <a:buSzTx/>
              <a:buFontTx/>
              <a:buChar char="•"/>
              <a:tabLst/>
            </a:pPr>
            <a:endParaRPr kumimoji="0" lang="en-US" sz="3100" b="0" i="0" u="none" strike="noStrike" cap="none" normalizeH="0" baseline="0">
              <a:ln>
                <a:noFill/>
              </a:ln>
              <a:solidFill>
                <a:schemeClr val="tx1"/>
              </a:solidFill>
              <a:effectLst/>
              <a:latin typeface="Times New Roman" pitchFamily="18" charset="0"/>
            </a:endParaRPr>
          </a:p>
        </p:txBody>
      </p:sp>
      <p:sp>
        <p:nvSpPr>
          <p:cNvPr id="20" name="Arrow: Down 19">
            <a:extLst>
              <a:ext uri="{FF2B5EF4-FFF2-40B4-BE49-F238E27FC236}">
                <a16:creationId xmlns:a16="http://schemas.microsoft.com/office/drawing/2014/main" id="{06B8C44F-4C16-4D17-9F17-5624C1DC5F3C}"/>
              </a:ext>
            </a:extLst>
          </p:cNvPr>
          <p:cNvSpPr/>
          <p:nvPr/>
        </p:nvSpPr>
        <p:spPr bwMode="auto">
          <a:xfrm>
            <a:off x="9478530" y="4034659"/>
            <a:ext cx="305413" cy="768956"/>
          </a:xfrm>
          <a:prstGeom prst="downArrow">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112878" tIns="56439" rIns="112878" bIns="56439" numCol="1" rtlCol="0" anchor="t" anchorCtr="0" compatLnSpc="1">
            <a:prstTxWarp prst="textNoShape">
              <a:avLst/>
            </a:prstTxWarp>
          </a:bodyPr>
          <a:lstStyle/>
          <a:p>
            <a:pPr marL="0" marR="0" indent="0" algn="l" defTabSz="1019175" rtl="0" eaLnBrk="0" fontAlgn="base" latinLnBrk="0" hangingPunct="0">
              <a:lnSpc>
                <a:spcPct val="100000"/>
              </a:lnSpc>
              <a:spcBef>
                <a:spcPct val="20000"/>
              </a:spcBef>
              <a:spcAft>
                <a:spcPct val="0"/>
              </a:spcAft>
              <a:buClr>
                <a:schemeClr val="tx2"/>
              </a:buClr>
              <a:buSzTx/>
              <a:buFontTx/>
              <a:buChar char="•"/>
              <a:tabLst/>
            </a:pPr>
            <a:endParaRPr kumimoji="0" lang="en-US" sz="31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2316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24</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700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4600" b="1" kern="0" dirty="0"/>
              <a:t>Challenges and Success – Vent Raises</a:t>
            </a:r>
            <a:endParaRPr lang="en-CA" sz="4600" b="1" kern="0" dirty="0"/>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554649" cy="64633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9" name="Rectangle 8">
            <a:extLst>
              <a:ext uri="{FF2B5EF4-FFF2-40B4-BE49-F238E27FC236}">
                <a16:creationId xmlns:a16="http://schemas.microsoft.com/office/drawing/2014/main" id="{1F5445B7-0FB3-45EF-BD18-DD1EC61C2EC4}"/>
              </a:ext>
            </a:extLst>
          </p:cNvPr>
          <p:cNvSpPr/>
          <p:nvPr/>
        </p:nvSpPr>
        <p:spPr>
          <a:xfrm>
            <a:off x="96521" y="1028343"/>
            <a:ext cx="5248742" cy="4524315"/>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GB" dirty="0">
                <a:solidFill>
                  <a:schemeClr val="bg1"/>
                </a:solidFill>
              </a:rPr>
              <a:t>With TNDC support, decommissioned and permanently closed all five vent raises associated with the underground mine by sealing with a polyurethane foam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Covered with native local soils, contoured the area, and revegetated with plants local to the site</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Golder Associates provided technical expertise on the closure program with construction support provided by TNDC</a:t>
            </a:r>
          </a:p>
          <a:p>
            <a:endParaRPr lang="en-GB"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GB" dirty="0">
              <a:solidFill>
                <a:schemeClr val="bg1"/>
              </a:solidFill>
            </a:endParaRPr>
          </a:p>
        </p:txBody>
      </p:sp>
      <p:sp>
        <p:nvSpPr>
          <p:cNvPr id="3" name="Rectangle 2">
            <a:extLst>
              <a:ext uri="{FF2B5EF4-FFF2-40B4-BE49-F238E27FC236}">
                <a16:creationId xmlns:a16="http://schemas.microsoft.com/office/drawing/2014/main" id="{E83FBF15-C1BC-403E-8716-677FEFA9DE7F}"/>
              </a:ext>
            </a:extLst>
          </p:cNvPr>
          <p:cNvSpPr/>
          <p:nvPr/>
        </p:nvSpPr>
        <p:spPr>
          <a:xfrm>
            <a:off x="6253033" y="3369093"/>
            <a:ext cx="2392680" cy="461665"/>
          </a:xfrm>
          <a:prstGeom prst="rect">
            <a:avLst/>
          </a:prstGeom>
        </p:spPr>
        <p:txBody>
          <a:bodyPr wrap="square">
            <a:spAutoFit/>
          </a:bodyPr>
          <a:lstStyle/>
          <a:p>
            <a:pPr algn="ctr" hangingPunct="0"/>
            <a:r>
              <a:rPr lang="en-US" sz="1200" dirty="0">
                <a:solidFill>
                  <a:srgbClr val="FFFFFF"/>
                </a:solidFill>
              </a:rPr>
              <a:t>100,000 gallons fuel tanks being </a:t>
            </a:r>
          </a:p>
          <a:p>
            <a:pPr algn="ctr" hangingPunct="0"/>
            <a:r>
              <a:rPr lang="en-US" sz="1200" dirty="0">
                <a:solidFill>
                  <a:srgbClr val="FFFFFF"/>
                </a:solidFill>
              </a:rPr>
              <a:t>demolished from the top down </a:t>
            </a:r>
            <a:endParaRPr lang="en-CA" sz="1200" dirty="0">
              <a:solidFill>
                <a:srgbClr val="FFFFFF"/>
              </a:solidFill>
            </a:endParaRPr>
          </a:p>
        </p:txBody>
      </p:sp>
      <p:sp>
        <p:nvSpPr>
          <p:cNvPr id="7" name="Rectangle 6">
            <a:extLst>
              <a:ext uri="{FF2B5EF4-FFF2-40B4-BE49-F238E27FC236}">
                <a16:creationId xmlns:a16="http://schemas.microsoft.com/office/drawing/2014/main" id="{9E57C832-BF2E-4364-A1F6-223A6F82ACE9}"/>
              </a:ext>
            </a:extLst>
          </p:cNvPr>
          <p:cNvSpPr/>
          <p:nvPr/>
        </p:nvSpPr>
        <p:spPr>
          <a:xfrm>
            <a:off x="9377729" y="3461425"/>
            <a:ext cx="2305439" cy="276999"/>
          </a:xfrm>
          <a:prstGeom prst="rect">
            <a:avLst/>
          </a:prstGeom>
        </p:spPr>
        <p:txBody>
          <a:bodyPr wrap="none">
            <a:spAutoFit/>
          </a:bodyPr>
          <a:lstStyle/>
          <a:p>
            <a:pPr algn="ctr" hangingPunct="0"/>
            <a:r>
              <a:rPr lang="en-US" sz="1200" dirty="0">
                <a:solidFill>
                  <a:srgbClr val="FFFFFF"/>
                </a:solidFill>
              </a:rPr>
              <a:t>Large tank partially demolished</a:t>
            </a:r>
            <a:endParaRPr lang="en-CA" sz="1200" dirty="0">
              <a:solidFill>
                <a:srgbClr val="FFFFFF"/>
              </a:solidFill>
            </a:endParaRPr>
          </a:p>
        </p:txBody>
      </p:sp>
      <p:sp>
        <p:nvSpPr>
          <p:cNvPr id="14" name="Rectangle 13">
            <a:extLst>
              <a:ext uri="{FF2B5EF4-FFF2-40B4-BE49-F238E27FC236}">
                <a16:creationId xmlns:a16="http://schemas.microsoft.com/office/drawing/2014/main" id="{25DDFA5A-4D83-4CC4-B2A0-30A18B38A2E4}"/>
              </a:ext>
            </a:extLst>
          </p:cNvPr>
          <p:cNvSpPr/>
          <p:nvPr/>
        </p:nvSpPr>
        <p:spPr>
          <a:xfrm>
            <a:off x="2255508" y="6496441"/>
            <a:ext cx="3603674" cy="271677"/>
          </a:xfrm>
          <a:prstGeom prst="rect">
            <a:avLst/>
          </a:prstGeom>
        </p:spPr>
        <p:txBody>
          <a:bodyPr wrap="square">
            <a:spAutoFit/>
          </a:bodyPr>
          <a:lstStyle/>
          <a:p>
            <a:pPr algn="ctr" hangingPunct="0">
              <a:lnSpc>
                <a:spcPts val="1500"/>
              </a:lnSpc>
              <a:spcAft>
                <a:spcPts val="0"/>
              </a:spcAft>
            </a:pPr>
            <a:r>
              <a:rPr lang="en-US" sz="1200" i="1" dirty="0">
                <a:solidFill>
                  <a:srgbClr val="FFFFFF"/>
                </a:solidFill>
                <a:latin typeface="+mj-lt"/>
                <a:ea typeface="Times New Roman" panose="02020603050405020304" pitchFamily="18" charset="0"/>
              </a:rPr>
              <a:t>Fuel</a:t>
            </a:r>
            <a:r>
              <a:rPr lang="en-US" sz="1200" i="1" dirty="0">
                <a:solidFill>
                  <a:schemeClr val="bg1"/>
                </a:solidFill>
                <a:latin typeface="+mj-lt"/>
                <a:ea typeface="Times New Roman" panose="02020603050405020304" pitchFamily="18" charset="0"/>
              </a:rPr>
              <a:t> </a:t>
            </a:r>
            <a:r>
              <a:rPr lang="en-US" sz="1200" i="1" dirty="0">
                <a:solidFill>
                  <a:srgbClr val="FFFFFF"/>
                </a:solidFill>
                <a:latin typeface="+mj-lt"/>
                <a:ea typeface="Times New Roman" panose="02020603050405020304" pitchFamily="18" charset="0"/>
              </a:rPr>
              <a:t>tanks with the ends cut off</a:t>
            </a:r>
            <a:endParaRPr lang="en-CA" sz="1200" i="1" dirty="0">
              <a:solidFill>
                <a:srgbClr val="FFFFFF"/>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94D002A9-B040-433B-AEB7-6F869A9DEDF2}"/>
              </a:ext>
            </a:extLst>
          </p:cNvPr>
          <p:cNvSpPr/>
          <p:nvPr/>
        </p:nvSpPr>
        <p:spPr>
          <a:xfrm>
            <a:off x="6096000" y="6514129"/>
            <a:ext cx="1981198" cy="271677"/>
          </a:xfrm>
          <a:prstGeom prst="rect">
            <a:avLst/>
          </a:prstGeom>
        </p:spPr>
        <p:txBody>
          <a:bodyPr wrap="square">
            <a:spAutoFit/>
          </a:bodyPr>
          <a:lstStyle/>
          <a:p>
            <a:pPr algn="ctr" hangingPunct="0">
              <a:lnSpc>
                <a:spcPts val="1500"/>
              </a:lnSpc>
              <a:spcAft>
                <a:spcPts val="0"/>
              </a:spcAft>
            </a:pPr>
            <a:r>
              <a:rPr lang="en-US" sz="1200" dirty="0">
                <a:solidFill>
                  <a:srgbClr val="FFFFFF"/>
                </a:solidFill>
                <a:latin typeface="+mj-lt"/>
                <a:ea typeface="Times New Roman" panose="02020603050405020304" pitchFamily="18" charset="0"/>
              </a:rPr>
              <a:t>Fuel tanks being cleaned</a:t>
            </a:r>
            <a:endParaRPr lang="en-CA" sz="1200" dirty="0">
              <a:solidFill>
                <a:srgbClr val="FFFFFF"/>
              </a:solidFill>
              <a:effectLst/>
              <a:latin typeface="+mj-lt"/>
              <a:ea typeface="Times New Roman" panose="02020603050405020304" pitchFamily="18" charset="0"/>
            </a:endParaRPr>
          </a:p>
        </p:txBody>
      </p:sp>
      <p:sp>
        <p:nvSpPr>
          <p:cNvPr id="16" name="Rectangle 15">
            <a:extLst>
              <a:ext uri="{FF2B5EF4-FFF2-40B4-BE49-F238E27FC236}">
                <a16:creationId xmlns:a16="http://schemas.microsoft.com/office/drawing/2014/main" id="{CD955BEA-D37D-4433-B1F9-3EEBDAED2C28}"/>
              </a:ext>
            </a:extLst>
          </p:cNvPr>
          <p:cNvSpPr/>
          <p:nvPr/>
        </p:nvSpPr>
        <p:spPr>
          <a:xfrm>
            <a:off x="8146474" y="6486800"/>
            <a:ext cx="3603672" cy="276999"/>
          </a:xfrm>
          <a:prstGeom prst="rect">
            <a:avLst/>
          </a:prstGeom>
        </p:spPr>
        <p:txBody>
          <a:bodyPr wrap="square">
            <a:spAutoFit/>
          </a:bodyPr>
          <a:lstStyle/>
          <a:p>
            <a:pPr algn="ctr"/>
            <a:r>
              <a:rPr lang="en-US" sz="1200" dirty="0">
                <a:solidFill>
                  <a:srgbClr val="FFFFFF"/>
                </a:solidFill>
                <a:ea typeface="Times New Roman" panose="02020603050405020304" pitchFamily="18" charset="0"/>
              </a:rPr>
              <a:t>Fuel tanks being crushed with the excavator </a:t>
            </a:r>
            <a:endParaRPr lang="en-CA" sz="1200" dirty="0">
              <a:solidFill>
                <a:srgbClr val="FFFFFF"/>
              </a:solidFill>
            </a:endParaRPr>
          </a:p>
        </p:txBody>
      </p:sp>
      <p:pic>
        <p:nvPicPr>
          <p:cNvPr id="22" name="Picture 21">
            <a:extLst>
              <a:ext uri="{FF2B5EF4-FFF2-40B4-BE49-F238E27FC236}">
                <a16:creationId xmlns:a16="http://schemas.microsoft.com/office/drawing/2014/main" id="{280DF874-D479-464E-8DB1-9630E99D8F7F}"/>
              </a:ext>
            </a:extLst>
          </p:cNvPr>
          <p:cNvPicPr/>
          <p:nvPr/>
        </p:nvPicPr>
        <p:blipFill>
          <a:blip r:embed="rId3">
            <a:extLst>
              <a:ext uri="{28A0092B-C50C-407E-A947-70E740481C1C}">
                <a14:useLocalDpi xmlns:a14="http://schemas.microsoft.com/office/drawing/2010/main"/>
              </a:ext>
            </a:extLst>
          </a:blip>
          <a:stretch>
            <a:fillRect/>
          </a:stretch>
        </p:blipFill>
        <p:spPr>
          <a:xfrm>
            <a:off x="6769692" y="1007306"/>
            <a:ext cx="4005705" cy="2635731"/>
          </a:xfrm>
          <a:prstGeom prst="rect">
            <a:avLst/>
          </a:prstGeom>
        </p:spPr>
      </p:pic>
      <p:pic>
        <p:nvPicPr>
          <p:cNvPr id="25" name="Picture 24">
            <a:extLst>
              <a:ext uri="{FF2B5EF4-FFF2-40B4-BE49-F238E27FC236}">
                <a16:creationId xmlns:a16="http://schemas.microsoft.com/office/drawing/2014/main" id="{E69425C1-E82D-48FF-BB5D-86FF41CDC02C}"/>
              </a:ext>
            </a:extLst>
          </p:cNvPr>
          <p:cNvPicPr/>
          <p:nvPr/>
        </p:nvPicPr>
        <p:blipFill rotWithShape="1">
          <a:blip r:embed="rId4" cstate="print">
            <a:extLst>
              <a:ext uri="{28A0092B-C50C-407E-A947-70E740481C1C}">
                <a14:useLocalDpi xmlns:a14="http://schemas.microsoft.com/office/drawing/2010/main"/>
              </a:ext>
            </a:extLst>
          </a:blip>
          <a:srcRect r="18337"/>
          <a:stretch/>
        </p:blipFill>
        <p:spPr>
          <a:xfrm rot="5400000">
            <a:off x="5698217" y="3558330"/>
            <a:ext cx="2958717" cy="3318905"/>
          </a:xfrm>
          <a:prstGeom prst="rect">
            <a:avLst/>
          </a:prstGeom>
        </p:spPr>
      </p:pic>
      <p:pic>
        <p:nvPicPr>
          <p:cNvPr id="26" name="Picture 25">
            <a:extLst>
              <a:ext uri="{FF2B5EF4-FFF2-40B4-BE49-F238E27FC236}">
                <a16:creationId xmlns:a16="http://schemas.microsoft.com/office/drawing/2014/main" id="{D84678A5-1A50-4DB2-981D-4BF5A106E6D6}"/>
              </a:ext>
            </a:extLst>
          </p:cNvPr>
          <p:cNvPicPr/>
          <p:nvPr/>
        </p:nvPicPr>
        <p:blipFill rotWithShape="1">
          <a:blip r:embed="rId5" cstate="print">
            <a:extLst>
              <a:ext uri="{28A0092B-C50C-407E-A947-70E740481C1C}">
                <a14:useLocalDpi xmlns:a14="http://schemas.microsoft.com/office/drawing/2010/main"/>
              </a:ext>
            </a:extLst>
          </a:blip>
          <a:srcRect t="-1" r="23422" b="677"/>
          <a:stretch/>
        </p:blipFill>
        <p:spPr>
          <a:xfrm rot="5400000">
            <a:off x="9086338" y="3601794"/>
            <a:ext cx="2958717" cy="3243055"/>
          </a:xfrm>
          <a:prstGeom prst="rect">
            <a:avLst/>
          </a:prstGeom>
        </p:spPr>
      </p:pic>
      <p:sp>
        <p:nvSpPr>
          <p:cNvPr id="27" name="TextBox 26">
            <a:extLst>
              <a:ext uri="{FF2B5EF4-FFF2-40B4-BE49-F238E27FC236}">
                <a16:creationId xmlns:a16="http://schemas.microsoft.com/office/drawing/2014/main" id="{8DAE6B33-5641-4EBC-A174-38CEEB3A8914}"/>
              </a:ext>
            </a:extLst>
          </p:cNvPr>
          <p:cNvSpPr txBox="1"/>
          <p:nvPr/>
        </p:nvSpPr>
        <p:spPr>
          <a:xfrm>
            <a:off x="8411811" y="1068032"/>
            <a:ext cx="767292" cy="307777"/>
          </a:xfrm>
          <a:prstGeom prst="rect">
            <a:avLst/>
          </a:prstGeom>
          <a:solidFill>
            <a:srgbClr val="FFFFFF"/>
          </a:solidFill>
        </p:spPr>
        <p:txBody>
          <a:bodyPr wrap="square" rtlCol="0">
            <a:spAutoFit/>
          </a:bodyPr>
          <a:lstStyle/>
          <a:p>
            <a:pPr algn="ctr"/>
            <a:r>
              <a:rPr lang="en-US" sz="1400" b="1" dirty="0">
                <a:solidFill>
                  <a:schemeClr val="bg1"/>
                </a:solidFill>
              </a:rPr>
              <a:t>Before</a:t>
            </a:r>
          </a:p>
        </p:txBody>
      </p:sp>
      <p:sp>
        <p:nvSpPr>
          <p:cNvPr id="28" name="TextBox 27">
            <a:extLst>
              <a:ext uri="{FF2B5EF4-FFF2-40B4-BE49-F238E27FC236}">
                <a16:creationId xmlns:a16="http://schemas.microsoft.com/office/drawing/2014/main" id="{30CF6E46-81C4-4861-8A4F-95DAB16EDBC1}"/>
              </a:ext>
            </a:extLst>
          </p:cNvPr>
          <p:cNvSpPr txBox="1"/>
          <p:nvPr/>
        </p:nvSpPr>
        <p:spPr>
          <a:xfrm>
            <a:off x="6702953" y="3780295"/>
            <a:ext cx="767292" cy="307777"/>
          </a:xfrm>
          <a:prstGeom prst="rect">
            <a:avLst/>
          </a:prstGeom>
          <a:solidFill>
            <a:srgbClr val="FFFFFF"/>
          </a:solidFill>
        </p:spPr>
        <p:txBody>
          <a:bodyPr wrap="square" rtlCol="0">
            <a:spAutoFit/>
          </a:bodyPr>
          <a:lstStyle/>
          <a:p>
            <a:pPr algn="ctr"/>
            <a:r>
              <a:rPr lang="en-US" sz="1400" b="1" dirty="0">
                <a:solidFill>
                  <a:schemeClr val="bg1"/>
                </a:solidFill>
              </a:rPr>
              <a:t>During</a:t>
            </a:r>
          </a:p>
        </p:txBody>
      </p:sp>
      <p:sp>
        <p:nvSpPr>
          <p:cNvPr id="29" name="TextBox 28">
            <a:extLst>
              <a:ext uri="{FF2B5EF4-FFF2-40B4-BE49-F238E27FC236}">
                <a16:creationId xmlns:a16="http://schemas.microsoft.com/office/drawing/2014/main" id="{56E17151-3193-4EF8-AEBB-FACE988C9580}"/>
              </a:ext>
            </a:extLst>
          </p:cNvPr>
          <p:cNvSpPr txBox="1"/>
          <p:nvPr/>
        </p:nvSpPr>
        <p:spPr>
          <a:xfrm>
            <a:off x="10243502" y="3780294"/>
            <a:ext cx="767292" cy="307777"/>
          </a:xfrm>
          <a:prstGeom prst="rect">
            <a:avLst/>
          </a:prstGeom>
          <a:solidFill>
            <a:srgbClr val="FFFFFF"/>
          </a:solidFill>
        </p:spPr>
        <p:txBody>
          <a:bodyPr wrap="square" rtlCol="0">
            <a:spAutoFit/>
          </a:bodyPr>
          <a:lstStyle/>
          <a:p>
            <a:pPr algn="ctr"/>
            <a:r>
              <a:rPr lang="en-US" sz="1400" b="1" dirty="0">
                <a:solidFill>
                  <a:schemeClr val="bg1"/>
                </a:solidFill>
              </a:rPr>
              <a:t>After</a:t>
            </a:r>
          </a:p>
        </p:txBody>
      </p:sp>
    </p:spTree>
    <p:extLst>
      <p:ext uri="{BB962C8B-B14F-4D97-AF65-F5344CB8AC3E}">
        <p14:creationId xmlns:p14="http://schemas.microsoft.com/office/powerpoint/2010/main" val="157057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25</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700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CA" sz="4600" b="1" kern="0" dirty="0"/>
              <a:t>Annual Reclamation Reports</a:t>
            </a:r>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554649" cy="64633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9" name="Rectangle 8">
            <a:extLst>
              <a:ext uri="{FF2B5EF4-FFF2-40B4-BE49-F238E27FC236}">
                <a16:creationId xmlns:a16="http://schemas.microsoft.com/office/drawing/2014/main" id="{1F5445B7-0FB3-45EF-BD18-DD1EC61C2EC4}"/>
              </a:ext>
            </a:extLst>
          </p:cNvPr>
          <p:cNvSpPr/>
          <p:nvPr/>
        </p:nvSpPr>
        <p:spPr>
          <a:xfrm>
            <a:off x="96520" y="1028343"/>
            <a:ext cx="5422809" cy="563231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Data collected during the reclamation programs is compiled into Annual Reclamation Reports, submitted to the Ministry of Energy, Mines and Petroleum Resources (MEMPR).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Findings of the annual reports are presented to government regulators with THREAT playing an important role in the process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Project progresses is communicated regularly to TCG, </a:t>
            </a:r>
            <a:r>
              <a:rPr lang="en-US" dirty="0" err="1">
                <a:solidFill>
                  <a:schemeClr val="bg1"/>
                </a:solidFill>
              </a:rPr>
              <a:t>Iskut</a:t>
            </a:r>
            <a:r>
              <a:rPr lang="en-US" dirty="0">
                <a:solidFill>
                  <a:schemeClr val="bg1"/>
                </a:solidFill>
              </a:rPr>
              <a:t> and Tahltan bands at in-person meetings, community presentations and in various community print forms.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THREAT and TNDC are also involved in pre-planning upcoming field programs. </a:t>
            </a:r>
            <a:endParaRPr lang="en-CA" dirty="0"/>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GB" dirty="0">
              <a:solidFill>
                <a:schemeClr val="bg1"/>
              </a:solidFill>
            </a:endParaRPr>
          </a:p>
        </p:txBody>
      </p:sp>
      <p:sp>
        <p:nvSpPr>
          <p:cNvPr id="7" name="Rectangle 6">
            <a:extLst>
              <a:ext uri="{FF2B5EF4-FFF2-40B4-BE49-F238E27FC236}">
                <a16:creationId xmlns:a16="http://schemas.microsoft.com/office/drawing/2014/main" id="{9E57C832-BF2E-4364-A1F6-223A6F82ACE9}"/>
              </a:ext>
            </a:extLst>
          </p:cNvPr>
          <p:cNvSpPr/>
          <p:nvPr/>
        </p:nvSpPr>
        <p:spPr>
          <a:xfrm>
            <a:off x="9377729" y="3461425"/>
            <a:ext cx="2305439" cy="276999"/>
          </a:xfrm>
          <a:prstGeom prst="rect">
            <a:avLst/>
          </a:prstGeom>
        </p:spPr>
        <p:txBody>
          <a:bodyPr wrap="none">
            <a:spAutoFit/>
          </a:bodyPr>
          <a:lstStyle/>
          <a:p>
            <a:pPr algn="ctr" hangingPunct="0"/>
            <a:r>
              <a:rPr lang="en-US" sz="1200" dirty="0">
                <a:solidFill>
                  <a:srgbClr val="FFFFFF"/>
                </a:solidFill>
              </a:rPr>
              <a:t>Large tank partially demolished</a:t>
            </a:r>
            <a:endParaRPr lang="en-CA" sz="1200" dirty="0">
              <a:solidFill>
                <a:srgbClr val="FFFFFF"/>
              </a:solidFill>
            </a:endParaRPr>
          </a:p>
        </p:txBody>
      </p:sp>
      <p:sp>
        <p:nvSpPr>
          <p:cNvPr id="14" name="Rectangle 13">
            <a:extLst>
              <a:ext uri="{FF2B5EF4-FFF2-40B4-BE49-F238E27FC236}">
                <a16:creationId xmlns:a16="http://schemas.microsoft.com/office/drawing/2014/main" id="{25DDFA5A-4D83-4CC4-B2A0-30A18B38A2E4}"/>
              </a:ext>
            </a:extLst>
          </p:cNvPr>
          <p:cNvSpPr/>
          <p:nvPr/>
        </p:nvSpPr>
        <p:spPr>
          <a:xfrm>
            <a:off x="2255508" y="6496441"/>
            <a:ext cx="3603674" cy="271677"/>
          </a:xfrm>
          <a:prstGeom prst="rect">
            <a:avLst/>
          </a:prstGeom>
        </p:spPr>
        <p:txBody>
          <a:bodyPr wrap="square">
            <a:spAutoFit/>
          </a:bodyPr>
          <a:lstStyle/>
          <a:p>
            <a:pPr algn="ctr" hangingPunct="0">
              <a:lnSpc>
                <a:spcPts val="1500"/>
              </a:lnSpc>
              <a:spcAft>
                <a:spcPts val="0"/>
              </a:spcAft>
            </a:pPr>
            <a:r>
              <a:rPr lang="en-US" sz="1200" i="1" dirty="0">
                <a:solidFill>
                  <a:srgbClr val="FFFFFF"/>
                </a:solidFill>
                <a:latin typeface="+mj-lt"/>
                <a:ea typeface="Times New Roman" panose="02020603050405020304" pitchFamily="18" charset="0"/>
              </a:rPr>
              <a:t>Fuel</a:t>
            </a:r>
            <a:r>
              <a:rPr lang="en-US" sz="1200" i="1" dirty="0">
                <a:solidFill>
                  <a:schemeClr val="bg1"/>
                </a:solidFill>
                <a:latin typeface="+mj-lt"/>
                <a:ea typeface="Times New Roman" panose="02020603050405020304" pitchFamily="18" charset="0"/>
              </a:rPr>
              <a:t> </a:t>
            </a:r>
            <a:r>
              <a:rPr lang="en-US" sz="1200" i="1" dirty="0">
                <a:solidFill>
                  <a:srgbClr val="FFFFFF"/>
                </a:solidFill>
                <a:latin typeface="+mj-lt"/>
                <a:ea typeface="Times New Roman" panose="02020603050405020304" pitchFamily="18" charset="0"/>
              </a:rPr>
              <a:t>tanks with the ends cut off</a:t>
            </a:r>
            <a:endParaRPr lang="en-CA" sz="1200" i="1" dirty="0">
              <a:solidFill>
                <a:srgbClr val="FFFFFF"/>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94D002A9-B040-433B-AEB7-6F869A9DEDF2}"/>
              </a:ext>
            </a:extLst>
          </p:cNvPr>
          <p:cNvSpPr/>
          <p:nvPr/>
        </p:nvSpPr>
        <p:spPr>
          <a:xfrm>
            <a:off x="6096000" y="6514129"/>
            <a:ext cx="1981198" cy="271677"/>
          </a:xfrm>
          <a:prstGeom prst="rect">
            <a:avLst/>
          </a:prstGeom>
        </p:spPr>
        <p:txBody>
          <a:bodyPr wrap="square">
            <a:spAutoFit/>
          </a:bodyPr>
          <a:lstStyle/>
          <a:p>
            <a:pPr algn="ctr" hangingPunct="0">
              <a:lnSpc>
                <a:spcPts val="1500"/>
              </a:lnSpc>
              <a:spcAft>
                <a:spcPts val="0"/>
              </a:spcAft>
            </a:pPr>
            <a:r>
              <a:rPr lang="en-US" sz="1200" dirty="0">
                <a:solidFill>
                  <a:srgbClr val="FFFFFF"/>
                </a:solidFill>
                <a:latin typeface="+mj-lt"/>
                <a:ea typeface="Times New Roman" panose="02020603050405020304" pitchFamily="18" charset="0"/>
              </a:rPr>
              <a:t>Fuel tanks being cleaned</a:t>
            </a:r>
            <a:endParaRPr lang="en-CA" sz="1200" dirty="0">
              <a:solidFill>
                <a:srgbClr val="FFFFFF"/>
              </a:solidFill>
              <a:effectLst/>
              <a:latin typeface="+mj-lt"/>
              <a:ea typeface="Times New Roman" panose="02020603050405020304" pitchFamily="18" charset="0"/>
            </a:endParaRPr>
          </a:p>
        </p:txBody>
      </p:sp>
      <p:sp>
        <p:nvSpPr>
          <p:cNvPr id="16" name="Rectangle 15">
            <a:extLst>
              <a:ext uri="{FF2B5EF4-FFF2-40B4-BE49-F238E27FC236}">
                <a16:creationId xmlns:a16="http://schemas.microsoft.com/office/drawing/2014/main" id="{CD955BEA-D37D-4433-B1F9-3EEBDAED2C28}"/>
              </a:ext>
            </a:extLst>
          </p:cNvPr>
          <p:cNvSpPr/>
          <p:nvPr/>
        </p:nvSpPr>
        <p:spPr>
          <a:xfrm>
            <a:off x="8146474" y="6486800"/>
            <a:ext cx="3603672" cy="276999"/>
          </a:xfrm>
          <a:prstGeom prst="rect">
            <a:avLst/>
          </a:prstGeom>
        </p:spPr>
        <p:txBody>
          <a:bodyPr wrap="square">
            <a:spAutoFit/>
          </a:bodyPr>
          <a:lstStyle/>
          <a:p>
            <a:pPr algn="ctr"/>
            <a:r>
              <a:rPr lang="en-US" sz="1200" dirty="0">
                <a:solidFill>
                  <a:srgbClr val="FFFFFF"/>
                </a:solidFill>
                <a:ea typeface="Times New Roman" panose="02020603050405020304" pitchFamily="18" charset="0"/>
              </a:rPr>
              <a:t>Fuel tanks being crushed with the excavator </a:t>
            </a:r>
            <a:endParaRPr lang="en-CA" sz="1200" dirty="0">
              <a:solidFill>
                <a:srgbClr val="FFFFFF"/>
              </a:solidFill>
            </a:endParaRPr>
          </a:p>
        </p:txBody>
      </p:sp>
      <p:pic>
        <p:nvPicPr>
          <p:cNvPr id="11" name="Content Placeholder 5">
            <a:extLst>
              <a:ext uri="{FF2B5EF4-FFF2-40B4-BE49-F238E27FC236}">
                <a16:creationId xmlns:a16="http://schemas.microsoft.com/office/drawing/2014/main" id="{6776DE4B-235E-4048-B0AE-5C12E31E4FA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352413" y="2093118"/>
            <a:ext cx="4886087" cy="3649485"/>
          </a:xfrm>
        </p:spPr>
      </p:pic>
    </p:spTree>
    <p:extLst>
      <p:ext uri="{BB962C8B-B14F-4D97-AF65-F5344CB8AC3E}">
        <p14:creationId xmlns:p14="http://schemas.microsoft.com/office/powerpoint/2010/main" val="59355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26</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700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CA" sz="4600" b="1" kern="0" dirty="0"/>
              <a:t>Conclusions</a:t>
            </a:r>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554649" cy="64633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9" name="Rectangle 8">
            <a:extLst>
              <a:ext uri="{FF2B5EF4-FFF2-40B4-BE49-F238E27FC236}">
                <a16:creationId xmlns:a16="http://schemas.microsoft.com/office/drawing/2014/main" id="{1F5445B7-0FB3-45EF-BD18-DD1EC61C2EC4}"/>
              </a:ext>
            </a:extLst>
          </p:cNvPr>
          <p:cNvSpPr/>
          <p:nvPr/>
        </p:nvSpPr>
        <p:spPr>
          <a:xfrm>
            <a:off x="96520" y="1028343"/>
            <a:ext cx="5422809" cy="4801314"/>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Seabridge and the Tahltan Nation have been successful in their collaborative work to-date on Johnny Mountain reclamation project</a:t>
            </a:r>
          </a:p>
          <a:p>
            <a:pPr marL="742950" lvl="1" indent="-285750">
              <a:buFont typeface="Arial" panose="020B0604020202020204" pitchFamily="34" charset="0"/>
              <a:buChar char="•"/>
            </a:pPr>
            <a:r>
              <a:rPr lang="en-US" dirty="0">
                <a:solidFill>
                  <a:schemeClr val="bg1"/>
                </a:solidFill>
              </a:rPr>
              <a:t>Collaborated through the development of permit applications, reclamation planning and reclamation activities. </a:t>
            </a:r>
          </a:p>
          <a:p>
            <a:pPr lvl="1"/>
            <a:endParaRPr lang="en-GB" dirty="0">
              <a:solidFill>
                <a:schemeClr val="bg1"/>
              </a:solidFill>
            </a:endParaRPr>
          </a:p>
          <a:p>
            <a:pPr marL="285750" indent="-285750">
              <a:buFont typeface="Arial" panose="020B0604020202020204" pitchFamily="34" charset="0"/>
              <a:buChar char="•"/>
            </a:pPr>
            <a:r>
              <a:rPr lang="en-US" dirty="0">
                <a:solidFill>
                  <a:schemeClr val="bg1"/>
                </a:solidFill>
              </a:rPr>
              <a:t>Every aspect of the reclamation work included </a:t>
            </a:r>
            <a:r>
              <a:rPr lang="en-US" dirty="0" err="1">
                <a:solidFill>
                  <a:schemeClr val="bg1"/>
                </a:solidFill>
              </a:rPr>
              <a:t>SnipGold</a:t>
            </a:r>
            <a:r>
              <a:rPr lang="en-US" dirty="0">
                <a:solidFill>
                  <a:schemeClr val="bg1"/>
                </a:solidFill>
              </a:rPr>
              <a:t> and Tahltan employees or contractors, providing a wealth of reclamation knowledge to the Tahltan Nation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knowledge by TCG, TNDC, THREAT, and the many employees working for these organizations can be used to reclaim and protect Tahltan Territory for generations to come.</a:t>
            </a:r>
          </a:p>
          <a:p>
            <a:endParaRPr lang="en-US" dirty="0">
              <a:solidFill>
                <a:schemeClr val="bg1"/>
              </a:solidFill>
            </a:endParaRPr>
          </a:p>
        </p:txBody>
      </p:sp>
      <p:sp>
        <p:nvSpPr>
          <p:cNvPr id="7" name="Rectangle 6">
            <a:extLst>
              <a:ext uri="{FF2B5EF4-FFF2-40B4-BE49-F238E27FC236}">
                <a16:creationId xmlns:a16="http://schemas.microsoft.com/office/drawing/2014/main" id="{9E57C832-BF2E-4364-A1F6-223A6F82ACE9}"/>
              </a:ext>
            </a:extLst>
          </p:cNvPr>
          <p:cNvSpPr/>
          <p:nvPr/>
        </p:nvSpPr>
        <p:spPr>
          <a:xfrm>
            <a:off x="9377729" y="3461425"/>
            <a:ext cx="2305439" cy="276999"/>
          </a:xfrm>
          <a:prstGeom prst="rect">
            <a:avLst/>
          </a:prstGeom>
        </p:spPr>
        <p:txBody>
          <a:bodyPr wrap="none">
            <a:spAutoFit/>
          </a:bodyPr>
          <a:lstStyle/>
          <a:p>
            <a:pPr algn="ctr" hangingPunct="0"/>
            <a:r>
              <a:rPr lang="en-US" sz="1200" dirty="0">
                <a:solidFill>
                  <a:srgbClr val="FFFFFF"/>
                </a:solidFill>
              </a:rPr>
              <a:t>Large tank partially demolished</a:t>
            </a:r>
            <a:endParaRPr lang="en-CA" sz="1200" dirty="0">
              <a:solidFill>
                <a:srgbClr val="FFFFFF"/>
              </a:solidFill>
            </a:endParaRPr>
          </a:p>
        </p:txBody>
      </p:sp>
      <p:sp>
        <p:nvSpPr>
          <p:cNvPr id="14" name="Rectangle 13">
            <a:extLst>
              <a:ext uri="{FF2B5EF4-FFF2-40B4-BE49-F238E27FC236}">
                <a16:creationId xmlns:a16="http://schemas.microsoft.com/office/drawing/2014/main" id="{25DDFA5A-4D83-4CC4-B2A0-30A18B38A2E4}"/>
              </a:ext>
            </a:extLst>
          </p:cNvPr>
          <p:cNvSpPr/>
          <p:nvPr/>
        </p:nvSpPr>
        <p:spPr>
          <a:xfrm>
            <a:off x="2255508" y="6496441"/>
            <a:ext cx="3603674" cy="271677"/>
          </a:xfrm>
          <a:prstGeom prst="rect">
            <a:avLst/>
          </a:prstGeom>
        </p:spPr>
        <p:txBody>
          <a:bodyPr wrap="square">
            <a:spAutoFit/>
          </a:bodyPr>
          <a:lstStyle/>
          <a:p>
            <a:pPr algn="ctr" hangingPunct="0">
              <a:lnSpc>
                <a:spcPts val="1500"/>
              </a:lnSpc>
              <a:spcAft>
                <a:spcPts val="0"/>
              </a:spcAft>
            </a:pPr>
            <a:r>
              <a:rPr lang="en-US" sz="1200" i="1" dirty="0">
                <a:solidFill>
                  <a:srgbClr val="FFFFFF"/>
                </a:solidFill>
                <a:latin typeface="+mj-lt"/>
                <a:ea typeface="Times New Roman" panose="02020603050405020304" pitchFamily="18" charset="0"/>
              </a:rPr>
              <a:t>Fuel</a:t>
            </a:r>
            <a:r>
              <a:rPr lang="en-US" sz="1200" i="1" dirty="0">
                <a:solidFill>
                  <a:schemeClr val="bg1"/>
                </a:solidFill>
                <a:latin typeface="+mj-lt"/>
                <a:ea typeface="Times New Roman" panose="02020603050405020304" pitchFamily="18" charset="0"/>
              </a:rPr>
              <a:t> </a:t>
            </a:r>
            <a:r>
              <a:rPr lang="en-US" sz="1200" i="1" dirty="0">
                <a:solidFill>
                  <a:srgbClr val="FFFFFF"/>
                </a:solidFill>
                <a:latin typeface="+mj-lt"/>
                <a:ea typeface="Times New Roman" panose="02020603050405020304" pitchFamily="18" charset="0"/>
              </a:rPr>
              <a:t>tanks with the ends cut off</a:t>
            </a:r>
            <a:endParaRPr lang="en-CA" sz="1200" i="1" dirty="0">
              <a:solidFill>
                <a:srgbClr val="FFFFFF"/>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94D002A9-B040-433B-AEB7-6F869A9DEDF2}"/>
              </a:ext>
            </a:extLst>
          </p:cNvPr>
          <p:cNvSpPr/>
          <p:nvPr/>
        </p:nvSpPr>
        <p:spPr>
          <a:xfrm>
            <a:off x="6096000" y="6514129"/>
            <a:ext cx="1981198" cy="271677"/>
          </a:xfrm>
          <a:prstGeom prst="rect">
            <a:avLst/>
          </a:prstGeom>
        </p:spPr>
        <p:txBody>
          <a:bodyPr wrap="square">
            <a:spAutoFit/>
          </a:bodyPr>
          <a:lstStyle/>
          <a:p>
            <a:pPr algn="ctr" hangingPunct="0">
              <a:lnSpc>
                <a:spcPts val="1500"/>
              </a:lnSpc>
              <a:spcAft>
                <a:spcPts val="0"/>
              </a:spcAft>
            </a:pPr>
            <a:r>
              <a:rPr lang="en-US" sz="1200" dirty="0">
                <a:solidFill>
                  <a:srgbClr val="FFFFFF"/>
                </a:solidFill>
                <a:latin typeface="+mj-lt"/>
                <a:ea typeface="Times New Roman" panose="02020603050405020304" pitchFamily="18" charset="0"/>
              </a:rPr>
              <a:t>Fuel tanks being cleaned</a:t>
            </a:r>
            <a:endParaRPr lang="en-CA" sz="1200" dirty="0">
              <a:solidFill>
                <a:srgbClr val="FFFFFF"/>
              </a:solidFill>
              <a:effectLst/>
              <a:latin typeface="+mj-lt"/>
              <a:ea typeface="Times New Roman" panose="02020603050405020304" pitchFamily="18" charset="0"/>
            </a:endParaRPr>
          </a:p>
        </p:txBody>
      </p:sp>
      <p:sp>
        <p:nvSpPr>
          <p:cNvPr id="16" name="Rectangle 15">
            <a:extLst>
              <a:ext uri="{FF2B5EF4-FFF2-40B4-BE49-F238E27FC236}">
                <a16:creationId xmlns:a16="http://schemas.microsoft.com/office/drawing/2014/main" id="{CD955BEA-D37D-4433-B1F9-3EEBDAED2C28}"/>
              </a:ext>
            </a:extLst>
          </p:cNvPr>
          <p:cNvSpPr/>
          <p:nvPr/>
        </p:nvSpPr>
        <p:spPr>
          <a:xfrm>
            <a:off x="8146474" y="6486800"/>
            <a:ext cx="3603672" cy="276999"/>
          </a:xfrm>
          <a:prstGeom prst="rect">
            <a:avLst/>
          </a:prstGeom>
        </p:spPr>
        <p:txBody>
          <a:bodyPr wrap="square">
            <a:spAutoFit/>
          </a:bodyPr>
          <a:lstStyle/>
          <a:p>
            <a:pPr algn="ctr"/>
            <a:r>
              <a:rPr lang="en-US" sz="1200" dirty="0">
                <a:solidFill>
                  <a:srgbClr val="FFFFFF"/>
                </a:solidFill>
                <a:ea typeface="Times New Roman" panose="02020603050405020304" pitchFamily="18" charset="0"/>
              </a:rPr>
              <a:t>Fuel tanks being crushed with the excavator </a:t>
            </a:r>
            <a:endParaRPr lang="en-CA" sz="1200" dirty="0">
              <a:solidFill>
                <a:srgbClr val="FFFFFF"/>
              </a:solidFill>
            </a:endParaRPr>
          </a:p>
        </p:txBody>
      </p:sp>
      <p:pic>
        <p:nvPicPr>
          <p:cNvPr id="11" name="Content Placeholder 10">
            <a:extLst>
              <a:ext uri="{FF2B5EF4-FFF2-40B4-BE49-F238E27FC236}">
                <a16:creationId xmlns:a16="http://schemas.microsoft.com/office/drawing/2014/main" id="{3E3C2509-EE68-4A58-9B60-7AA5F819E2B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472572" y="2245673"/>
            <a:ext cx="4645770" cy="3469989"/>
          </a:xfrm>
        </p:spPr>
      </p:pic>
    </p:spTree>
    <p:extLst>
      <p:ext uri="{BB962C8B-B14F-4D97-AF65-F5344CB8AC3E}">
        <p14:creationId xmlns:p14="http://schemas.microsoft.com/office/powerpoint/2010/main" val="1931829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28F8-CF56-DF41-B59F-A6D29555E693}"/>
              </a:ext>
            </a:extLst>
          </p:cNvPr>
          <p:cNvSpPr>
            <a:spLocks noGrp="1"/>
          </p:cNvSpPr>
          <p:nvPr>
            <p:ph type="sldNum" sz="quarter" idx="10"/>
          </p:nvPr>
        </p:nvSpPr>
        <p:spPr/>
        <p:txBody>
          <a:bodyPr/>
          <a:lstStyle/>
          <a:p>
            <a:pPr>
              <a:defRPr/>
            </a:pPr>
            <a:fld id="{58C00A4E-F306-40C9-ACF5-84A48D21C4A3}" type="slidenum">
              <a:rPr lang="en-US" smtClean="0"/>
              <a:pPr>
                <a:defRPr/>
              </a:pPr>
              <a:t>27</a:t>
            </a:fld>
            <a:endParaRPr lang="en-US"/>
          </a:p>
        </p:txBody>
      </p:sp>
      <p:sp>
        <p:nvSpPr>
          <p:cNvPr id="5" name="Title 1">
            <a:extLst>
              <a:ext uri="{FF2B5EF4-FFF2-40B4-BE49-F238E27FC236}">
                <a16:creationId xmlns:a16="http://schemas.microsoft.com/office/drawing/2014/main" id="{DBED103B-797B-499E-AD45-B6BBAA11CECC}"/>
              </a:ext>
            </a:extLst>
          </p:cNvPr>
          <p:cNvSpPr txBox="1">
            <a:spLocks/>
          </p:cNvSpPr>
          <p:nvPr/>
        </p:nvSpPr>
        <p:spPr>
          <a:xfrm>
            <a:off x="508832" y="273629"/>
            <a:ext cx="11174336" cy="787140"/>
          </a:xfrm>
          <a:prstGeom prst="rect">
            <a:avLst/>
          </a:prstGeom>
        </p:spPr>
        <p:txBody>
          <a:bodyPr>
            <a:normAutofit fontScale="70000" lnSpcReduction="20000"/>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CA" sz="4600" b="1" kern="0" dirty="0"/>
              <a:t>Conclusions</a:t>
            </a:r>
          </a:p>
          <a:p>
            <a:r>
              <a:rPr lang="en-US" sz="3200" b="1" kern="0" dirty="0"/>
              <a:t> </a:t>
            </a:r>
          </a:p>
        </p:txBody>
      </p:sp>
      <p:sp>
        <p:nvSpPr>
          <p:cNvPr id="6" name="Rectangle 5">
            <a:extLst>
              <a:ext uri="{FF2B5EF4-FFF2-40B4-BE49-F238E27FC236}">
                <a16:creationId xmlns:a16="http://schemas.microsoft.com/office/drawing/2014/main" id="{DC2B1435-AE20-4F79-A22E-5874BD88D737}"/>
              </a:ext>
            </a:extLst>
          </p:cNvPr>
          <p:cNvSpPr/>
          <p:nvPr/>
        </p:nvSpPr>
        <p:spPr>
          <a:xfrm>
            <a:off x="96520" y="1028343"/>
            <a:ext cx="5554649" cy="646331"/>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9" name="Rectangle 8">
            <a:extLst>
              <a:ext uri="{FF2B5EF4-FFF2-40B4-BE49-F238E27FC236}">
                <a16:creationId xmlns:a16="http://schemas.microsoft.com/office/drawing/2014/main" id="{1F5445B7-0FB3-45EF-BD18-DD1EC61C2EC4}"/>
              </a:ext>
            </a:extLst>
          </p:cNvPr>
          <p:cNvSpPr/>
          <p:nvPr/>
        </p:nvSpPr>
        <p:spPr>
          <a:xfrm>
            <a:off x="162439" y="1414754"/>
            <a:ext cx="5422809" cy="313932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Committed to supporting local communities through investment, training and solid working partnerships for reclamation activities at JMM and future mining activities at the KSM Project.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Majority of this investment paid to BC contractors, Tahltan employees and businesses affiliated with the TNDC for project reclamation activities.</a:t>
            </a:r>
            <a:endParaRPr lang="en-CA"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GB" dirty="0">
              <a:solidFill>
                <a:schemeClr val="bg1"/>
              </a:solidFill>
            </a:endParaRPr>
          </a:p>
        </p:txBody>
      </p:sp>
      <p:sp>
        <p:nvSpPr>
          <p:cNvPr id="7" name="Rectangle 6">
            <a:extLst>
              <a:ext uri="{FF2B5EF4-FFF2-40B4-BE49-F238E27FC236}">
                <a16:creationId xmlns:a16="http://schemas.microsoft.com/office/drawing/2014/main" id="{9E57C832-BF2E-4364-A1F6-223A6F82ACE9}"/>
              </a:ext>
            </a:extLst>
          </p:cNvPr>
          <p:cNvSpPr/>
          <p:nvPr/>
        </p:nvSpPr>
        <p:spPr>
          <a:xfrm>
            <a:off x="9377729" y="3461425"/>
            <a:ext cx="2305439" cy="276999"/>
          </a:xfrm>
          <a:prstGeom prst="rect">
            <a:avLst/>
          </a:prstGeom>
        </p:spPr>
        <p:txBody>
          <a:bodyPr wrap="none">
            <a:spAutoFit/>
          </a:bodyPr>
          <a:lstStyle/>
          <a:p>
            <a:pPr algn="ctr" hangingPunct="0"/>
            <a:r>
              <a:rPr lang="en-US" sz="1200" dirty="0">
                <a:solidFill>
                  <a:srgbClr val="FFFFFF"/>
                </a:solidFill>
              </a:rPr>
              <a:t>Large tank partially demolished</a:t>
            </a:r>
            <a:endParaRPr lang="en-CA" sz="1200" dirty="0">
              <a:solidFill>
                <a:srgbClr val="FFFFFF"/>
              </a:solidFill>
            </a:endParaRPr>
          </a:p>
        </p:txBody>
      </p:sp>
      <p:sp>
        <p:nvSpPr>
          <p:cNvPr id="14" name="Rectangle 13">
            <a:extLst>
              <a:ext uri="{FF2B5EF4-FFF2-40B4-BE49-F238E27FC236}">
                <a16:creationId xmlns:a16="http://schemas.microsoft.com/office/drawing/2014/main" id="{25DDFA5A-4D83-4CC4-B2A0-30A18B38A2E4}"/>
              </a:ext>
            </a:extLst>
          </p:cNvPr>
          <p:cNvSpPr/>
          <p:nvPr/>
        </p:nvSpPr>
        <p:spPr>
          <a:xfrm>
            <a:off x="2255508" y="6496441"/>
            <a:ext cx="3603674" cy="271677"/>
          </a:xfrm>
          <a:prstGeom prst="rect">
            <a:avLst/>
          </a:prstGeom>
        </p:spPr>
        <p:txBody>
          <a:bodyPr wrap="square">
            <a:spAutoFit/>
          </a:bodyPr>
          <a:lstStyle/>
          <a:p>
            <a:pPr algn="ctr" hangingPunct="0">
              <a:lnSpc>
                <a:spcPts val="1500"/>
              </a:lnSpc>
              <a:spcAft>
                <a:spcPts val="0"/>
              </a:spcAft>
            </a:pPr>
            <a:r>
              <a:rPr lang="en-US" sz="1200" i="1" dirty="0">
                <a:solidFill>
                  <a:srgbClr val="FFFFFF"/>
                </a:solidFill>
                <a:latin typeface="+mj-lt"/>
                <a:ea typeface="Times New Roman" panose="02020603050405020304" pitchFamily="18" charset="0"/>
              </a:rPr>
              <a:t>Fuel</a:t>
            </a:r>
            <a:r>
              <a:rPr lang="en-US" sz="1200" i="1" dirty="0">
                <a:solidFill>
                  <a:schemeClr val="bg1"/>
                </a:solidFill>
                <a:latin typeface="+mj-lt"/>
                <a:ea typeface="Times New Roman" panose="02020603050405020304" pitchFamily="18" charset="0"/>
              </a:rPr>
              <a:t> </a:t>
            </a:r>
            <a:r>
              <a:rPr lang="en-US" sz="1200" i="1" dirty="0">
                <a:solidFill>
                  <a:srgbClr val="FFFFFF"/>
                </a:solidFill>
                <a:latin typeface="+mj-lt"/>
                <a:ea typeface="Times New Roman" panose="02020603050405020304" pitchFamily="18" charset="0"/>
              </a:rPr>
              <a:t>tanks with the ends cut off</a:t>
            </a:r>
            <a:endParaRPr lang="en-CA" sz="1200" i="1" dirty="0">
              <a:solidFill>
                <a:srgbClr val="FFFFFF"/>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94D002A9-B040-433B-AEB7-6F869A9DEDF2}"/>
              </a:ext>
            </a:extLst>
          </p:cNvPr>
          <p:cNvSpPr/>
          <p:nvPr/>
        </p:nvSpPr>
        <p:spPr>
          <a:xfrm>
            <a:off x="6096000" y="6514129"/>
            <a:ext cx="1981198" cy="271677"/>
          </a:xfrm>
          <a:prstGeom prst="rect">
            <a:avLst/>
          </a:prstGeom>
        </p:spPr>
        <p:txBody>
          <a:bodyPr wrap="square">
            <a:spAutoFit/>
          </a:bodyPr>
          <a:lstStyle/>
          <a:p>
            <a:pPr algn="ctr" hangingPunct="0">
              <a:lnSpc>
                <a:spcPts val="1500"/>
              </a:lnSpc>
              <a:spcAft>
                <a:spcPts val="0"/>
              </a:spcAft>
            </a:pPr>
            <a:r>
              <a:rPr lang="en-US" sz="1200" dirty="0">
                <a:solidFill>
                  <a:srgbClr val="FFFFFF"/>
                </a:solidFill>
                <a:latin typeface="+mj-lt"/>
                <a:ea typeface="Times New Roman" panose="02020603050405020304" pitchFamily="18" charset="0"/>
              </a:rPr>
              <a:t>Fuel tanks being cleaned</a:t>
            </a:r>
            <a:endParaRPr lang="en-CA" sz="1200" dirty="0">
              <a:solidFill>
                <a:srgbClr val="FFFFFF"/>
              </a:solidFill>
              <a:effectLst/>
              <a:latin typeface="+mj-lt"/>
              <a:ea typeface="Times New Roman" panose="02020603050405020304" pitchFamily="18" charset="0"/>
            </a:endParaRPr>
          </a:p>
        </p:txBody>
      </p:sp>
      <p:sp>
        <p:nvSpPr>
          <p:cNvPr id="16" name="Rectangle 15">
            <a:extLst>
              <a:ext uri="{FF2B5EF4-FFF2-40B4-BE49-F238E27FC236}">
                <a16:creationId xmlns:a16="http://schemas.microsoft.com/office/drawing/2014/main" id="{CD955BEA-D37D-4433-B1F9-3EEBDAED2C28}"/>
              </a:ext>
            </a:extLst>
          </p:cNvPr>
          <p:cNvSpPr/>
          <p:nvPr/>
        </p:nvSpPr>
        <p:spPr>
          <a:xfrm>
            <a:off x="8146474" y="6486800"/>
            <a:ext cx="3603672" cy="276999"/>
          </a:xfrm>
          <a:prstGeom prst="rect">
            <a:avLst/>
          </a:prstGeom>
        </p:spPr>
        <p:txBody>
          <a:bodyPr wrap="square">
            <a:spAutoFit/>
          </a:bodyPr>
          <a:lstStyle/>
          <a:p>
            <a:pPr algn="ctr"/>
            <a:r>
              <a:rPr lang="en-US" sz="1200" dirty="0">
                <a:solidFill>
                  <a:srgbClr val="FFFFFF"/>
                </a:solidFill>
                <a:ea typeface="Times New Roman" panose="02020603050405020304" pitchFamily="18" charset="0"/>
              </a:rPr>
              <a:t>Fuel tanks being crushed with the excavator </a:t>
            </a:r>
            <a:endParaRPr lang="en-CA" sz="1200" dirty="0">
              <a:solidFill>
                <a:srgbClr val="FFFFFF"/>
              </a:solidFill>
            </a:endParaRPr>
          </a:p>
        </p:txBody>
      </p:sp>
      <p:sp>
        <p:nvSpPr>
          <p:cNvPr id="10" name="Rectangle 9">
            <a:extLst>
              <a:ext uri="{FF2B5EF4-FFF2-40B4-BE49-F238E27FC236}">
                <a16:creationId xmlns:a16="http://schemas.microsoft.com/office/drawing/2014/main" id="{78838CDD-4E73-4B27-B1D7-001DE54C74BF}"/>
              </a:ext>
            </a:extLst>
          </p:cNvPr>
          <p:cNvSpPr/>
          <p:nvPr/>
        </p:nvSpPr>
        <p:spPr>
          <a:xfrm>
            <a:off x="914400" y="4255455"/>
            <a:ext cx="10363200" cy="2677656"/>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bg1"/>
              </a:solidFill>
            </a:endParaRPr>
          </a:p>
          <a:p>
            <a:pPr algn="ctr"/>
            <a:r>
              <a:rPr lang="en-US" sz="2400" b="1" dirty="0">
                <a:solidFill>
                  <a:schemeClr val="bg1"/>
                </a:solidFill>
              </a:rPr>
              <a:t>“A successful partnership built on foundational agreements and built over time has created a successful reclamation project a long-term relationship, illustrating responsible reclamation for the mining community.”</a:t>
            </a:r>
            <a:endParaRPr lang="en-CA" sz="2400" b="1" dirty="0">
              <a:solidFill>
                <a:schemeClr val="bg1"/>
              </a:solidFill>
            </a:endParaRPr>
          </a:p>
          <a:p>
            <a:endParaRPr lang="en-GB"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GB" dirty="0">
              <a:solidFill>
                <a:schemeClr val="bg1"/>
              </a:solidFill>
            </a:endParaRPr>
          </a:p>
        </p:txBody>
      </p:sp>
      <p:pic>
        <p:nvPicPr>
          <p:cNvPr id="2" name="Picture 1">
            <a:extLst>
              <a:ext uri="{FF2B5EF4-FFF2-40B4-BE49-F238E27FC236}">
                <a16:creationId xmlns:a16="http://schemas.microsoft.com/office/drawing/2014/main" id="{29BAECA9-D5C9-4E9E-9DE6-4D7E43AD2347}"/>
              </a:ext>
            </a:extLst>
          </p:cNvPr>
          <p:cNvPicPr>
            <a:picLocks noChangeAspect="1"/>
          </p:cNvPicPr>
          <p:nvPr/>
        </p:nvPicPr>
        <p:blipFill rotWithShape="1">
          <a:blip r:embed="rId3"/>
          <a:srcRect t="18546"/>
          <a:stretch/>
        </p:blipFill>
        <p:spPr>
          <a:xfrm>
            <a:off x="7525740" y="1371727"/>
            <a:ext cx="3603672" cy="2999355"/>
          </a:xfrm>
          <a:prstGeom prst="rect">
            <a:avLst/>
          </a:prstGeom>
        </p:spPr>
      </p:pic>
    </p:spTree>
    <p:extLst>
      <p:ext uri="{BB962C8B-B14F-4D97-AF65-F5344CB8AC3E}">
        <p14:creationId xmlns:p14="http://schemas.microsoft.com/office/powerpoint/2010/main" val="257730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454B8D-3489-4254-9384-86E7D41AFB68}"/>
              </a:ext>
            </a:extLst>
          </p:cNvPr>
          <p:cNvSpPr/>
          <p:nvPr/>
        </p:nvSpPr>
        <p:spPr>
          <a:xfrm>
            <a:off x="179294" y="1056927"/>
            <a:ext cx="5385934" cy="4370427"/>
          </a:xfrm>
          <a:prstGeom prst="rect">
            <a:avLst/>
          </a:prstGeom>
        </p:spPr>
        <p:txBody>
          <a:bodyPr wrap="square">
            <a:spAutoFit/>
          </a:bodyPr>
          <a:lstStyle/>
          <a:p>
            <a:pPr marL="342900" indent="-342900">
              <a:spcAft>
                <a:spcPts val="1200"/>
              </a:spcAft>
              <a:buFont typeface="Arial" panose="020B0604020202020204" pitchFamily="34" charset="0"/>
              <a:buChar char="•"/>
              <a:defRPr/>
            </a:pPr>
            <a:r>
              <a:rPr lang="en-US" sz="1900" dirty="0">
                <a:solidFill>
                  <a:schemeClr val="bg1"/>
                </a:solidFill>
              </a:rPr>
              <a:t>Former underground gold mine located in BC’s Golden Triangle within Tahltan Territory</a:t>
            </a:r>
          </a:p>
          <a:p>
            <a:pPr marL="342900" indent="-342900">
              <a:spcAft>
                <a:spcPts val="600"/>
              </a:spcAft>
              <a:buFont typeface="Arial" panose="020B0604020202020204" pitchFamily="34" charset="0"/>
              <a:buChar char="•"/>
              <a:defRPr/>
            </a:pPr>
            <a:r>
              <a:rPr lang="en-US" sz="1900" dirty="0">
                <a:solidFill>
                  <a:schemeClr val="bg1"/>
                </a:solidFill>
              </a:rPr>
              <a:t>Commercial production:</a:t>
            </a:r>
          </a:p>
          <a:p>
            <a:pPr marL="800100" lvl="1" indent="-342900">
              <a:spcAft>
                <a:spcPts val="600"/>
              </a:spcAft>
              <a:buFont typeface="Arial" panose="020B0604020202020204" pitchFamily="34" charset="0"/>
              <a:buChar char="•"/>
              <a:defRPr/>
            </a:pPr>
            <a:r>
              <a:rPr lang="en-US" sz="1900" dirty="0">
                <a:solidFill>
                  <a:schemeClr val="bg1"/>
                </a:solidFill>
              </a:rPr>
              <a:t>November 1988 until September 1990 </a:t>
            </a:r>
          </a:p>
          <a:p>
            <a:pPr marL="800100" lvl="1" indent="-342900">
              <a:spcAft>
                <a:spcPts val="1200"/>
              </a:spcAft>
              <a:buFont typeface="Arial" panose="020B0604020202020204" pitchFamily="34" charset="0"/>
              <a:buChar char="•"/>
              <a:defRPr/>
            </a:pPr>
            <a:r>
              <a:rPr lang="en-US" sz="1900" dirty="0">
                <a:solidFill>
                  <a:schemeClr val="bg1"/>
                </a:solidFill>
              </a:rPr>
              <a:t>Brief re-opening from September to November 1993</a:t>
            </a:r>
          </a:p>
          <a:p>
            <a:pPr marL="342900" lvl="1" indent="-342900">
              <a:spcAft>
                <a:spcPts val="600"/>
              </a:spcAft>
              <a:buFont typeface="Arial" panose="020B0604020202020204" pitchFamily="34" charset="0"/>
              <a:buChar char="•"/>
              <a:defRPr/>
            </a:pPr>
            <a:r>
              <a:rPr lang="en-US" sz="1900" dirty="0">
                <a:solidFill>
                  <a:schemeClr val="bg1"/>
                </a:solidFill>
              </a:rPr>
              <a:t>In 1993, JMM ceased operations due to low gold prices and high operating costs.</a:t>
            </a:r>
            <a:r>
              <a:rPr lang="en-CA" sz="1900" dirty="0">
                <a:solidFill>
                  <a:schemeClr val="bg1"/>
                </a:solidFill>
              </a:rPr>
              <a:t> </a:t>
            </a:r>
            <a:endParaRPr lang="en-US" sz="1900" dirty="0">
              <a:solidFill>
                <a:schemeClr val="bg1"/>
              </a:solidFill>
            </a:endParaRPr>
          </a:p>
          <a:p>
            <a:pPr marL="342900" indent="-342900">
              <a:spcAft>
                <a:spcPts val="600"/>
              </a:spcAft>
              <a:buFont typeface="Arial" panose="020B0604020202020204" pitchFamily="34" charset="0"/>
              <a:buChar char="•"/>
              <a:defRPr/>
            </a:pPr>
            <a:r>
              <a:rPr lang="en-US" sz="1900" dirty="0">
                <a:solidFill>
                  <a:schemeClr val="bg1"/>
                </a:solidFill>
              </a:rPr>
              <a:t>Produced:</a:t>
            </a:r>
          </a:p>
          <a:p>
            <a:pPr marL="800100" lvl="1" indent="-342900">
              <a:spcAft>
                <a:spcPts val="600"/>
              </a:spcAft>
              <a:buFont typeface="Arial" panose="020B0604020202020204" pitchFamily="34" charset="0"/>
              <a:buChar char="•"/>
              <a:defRPr/>
            </a:pPr>
            <a:r>
              <a:rPr lang="en-US" sz="1900" dirty="0">
                <a:solidFill>
                  <a:schemeClr val="bg1"/>
                </a:solidFill>
              </a:rPr>
              <a:t>90,517 ounces of gold; </a:t>
            </a:r>
          </a:p>
          <a:p>
            <a:pPr marL="800100" lvl="1" indent="-342900">
              <a:spcAft>
                <a:spcPts val="600"/>
              </a:spcAft>
              <a:buFont typeface="Arial" panose="020B0604020202020204" pitchFamily="34" charset="0"/>
              <a:buChar char="•"/>
              <a:defRPr/>
            </a:pPr>
            <a:r>
              <a:rPr lang="en-US" sz="1900" dirty="0">
                <a:solidFill>
                  <a:schemeClr val="bg1"/>
                </a:solidFill>
              </a:rPr>
              <a:t>19,818 ounces of silver </a:t>
            </a:r>
          </a:p>
          <a:p>
            <a:pPr marL="800100" lvl="1" indent="-342900">
              <a:spcAft>
                <a:spcPts val="1200"/>
              </a:spcAft>
              <a:buFont typeface="Arial" panose="020B0604020202020204" pitchFamily="34" charset="0"/>
              <a:buChar char="•"/>
              <a:defRPr/>
            </a:pPr>
            <a:r>
              <a:rPr lang="en-US" sz="1900" dirty="0">
                <a:solidFill>
                  <a:schemeClr val="bg1"/>
                </a:solidFill>
              </a:rPr>
              <a:t>2,222,477 pounds of copper </a:t>
            </a:r>
          </a:p>
        </p:txBody>
      </p:sp>
      <p:sp>
        <p:nvSpPr>
          <p:cNvPr id="3" name="Title 1">
            <a:extLst>
              <a:ext uri="{FF2B5EF4-FFF2-40B4-BE49-F238E27FC236}">
                <a16:creationId xmlns:a16="http://schemas.microsoft.com/office/drawing/2014/main" id="{CAC5CD54-B382-4D21-83A6-0BC0DDACACF7}"/>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Former Johnny Mountain Mine (JMM) Site</a:t>
            </a:r>
          </a:p>
        </p:txBody>
      </p:sp>
      <p:sp>
        <p:nvSpPr>
          <p:cNvPr id="6" name="Slide Number Placeholder 3">
            <a:extLst>
              <a:ext uri="{FF2B5EF4-FFF2-40B4-BE49-F238E27FC236}">
                <a16:creationId xmlns:a16="http://schemas.microsoft.com/office/drawing/2014/main" id="{D043ED04-9461-4361-AC9A-AD7590C75A0C}"/>
              </a:ext>
            </a:extLst>
          </p:cNvPr>
          <p:cNvSpPr>
            <a:spLocks noGrp="1"/>
          </p:cNvSpPr>
          <p:nvPr>
            <p:ph type="sldNum" sz="quarter" idx="10"/>
          </p:nvPr>
        </p:nvSpPr>
        <p:spPr>
          <a:xfrm>
            <a:off x="8795457" y="6486800"/>
            <a:ext cx="2844800" cy="215880"/>
          </a:xfrm>
        </p:spPr>
        <p:txBody>
          <a:bodyPr/>
          <a:lstStyle/>
          <a:p>
            <a:pPr>
              <a:defRPr/>
            </a:pPr>
            <a:r>
              <a:rPr lang="en-US" dirty="0"/>
              <a:t>5</a:t>
            </a:r>
          </a:p>
        </p:txBody>
      </p:sp>
      <p:pic>
        <p:nvPicPr>
          <p:cNvPr id="9" name="Picture 8">
            <a:extLst>
              <a:ext uri="{FF2B5EF4-FFF2-40B4-BE49-F238E27FC236}">
                <a16:creationId xmlns:a16="http://schemas.microsoft.com/office/drawing/2014/main" id="{A294D341-BC0D-4CBC-893E-ED4182ADE606}"/>
              </a:ext>
            </a:extLst>
          </p:cNvPr>
          <p:cNvPicPr/>
          <p:nvPr/>
        </p:nvPicPr>
        <p:blipFill rotWithShape="1">
          <a:blip r:embed="rId3"/>
          <a:srcRect l="10655" t="18909" r="26581" b="18089"/>
          <a:stretch/>
        </p:blipFill>
        <p:spPr bwMode="auto">
          <a:xfrm>
            <a:off x="6031927" y="1401097"/>
            <a:ext cx="5980779" cy="489867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144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4</a:t>
            </a:fld>
            <a:endParaRPr lang="en-US" dirty="0">
              <a:latin typeface="Helvetica"/>
            </a:endParaRPr>
          </a:p>
        </p:txBody>
      </p:sp>
      <p:sp>
        <p:nvSpPr>
          <p:cNvPr id="8" name="TextBox 7">
            <a:extLst>
              <a:ext uri="{FF2B5EF4-FFF2-40B4-BE49-F238E27FC236}">
                <a16:creationId xmlns:a16="http://schemas.microsoft.com/office/drawing/2014/main" id="{6B06588F-F6BB-6640-BFDC-5CBE6F622580}"/>
              </a:ext>
            </a:extLst>
          </p:cNvPr>
          <p:cNvSpPr txBox="1"/>
          <p:nvPr/>
        </p:nvSpPr>
        <p:spPr>
          <a:xfrm>
            <a:off x="539589" y="2198077"/>
            <a:ext cx="6124980"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A8FCB438-114D-474C-BC56-2C4C1DDAF05E}"/>
              </a:ext>
            </a:extLst>
          </p:cNvPr>
          <p:cNvSpPr txBox="1"/>
          <p:nvPr/>
        </p:nvSpPr>
        <p:spPr>
          <a:xfrm>
            <a:off x="231342" y="1211784"/>
            <a:ext cx="5864658" cy="618630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Between 1993 to 2016 JMM was owned by Skyline Gold and later </a:t>
            </a:r>
            <a:r>
              <a:rPr lang="en-US" dirty="0" err="1">
                <a:solidFill>
                  <a:schemeClr val="bg1"/>
                </a:solidFill>
              </a:rPr>
              <a:t>SnipGold</a:t>
            </a:r>
            <a:r>
              <a:rPr lang="en-US" dirty="0">
                <a:solidFill>
                  <a:schemeClr val="bg1"/>
                </a:solidFill>
              </a:rPr>
              <a:t>, who last held the property in care and maintenance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err="1">
                <a:solidFill>
                  <a:schemeClr val="bg1"/>
                </a:solidFill>
              </a:rPr>
              <a:t>SnipGold</a:t>
            </a:r>
            <a:r>
              <a:rPr lang="en-US" dirty="0">
                <a:solidFill>
                  <a:schemeClr val="bg1"/>
                </a:solidFill>
              </a:rPr>
              <a:t> Corp. was purchased by Seabridge Gold in 2016.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err="1">
                <a:solidFill>
                  <a:schemeClr val="bg1"/>
                </a:solidFill>
              </a:rPr>
              <a:t>SnipGold</a:t>
            </a:r>
            <a:r>
              <a:rPr lang="en-US" dirty="0">
                <a:solidFill>
                  <a:schemeClr val="bg1"/>
                </a:solidFill>
              </a:rPr>
              <a:t> reaffirmed the commitment to continue exploration drilling on the property and reclaiming the JMM site by correcting the historic mining legacy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CA" dirty="0">
                <a:solidFill>
                  <a:schemeClr val="bg1"/>
                </a:solidFill>
              </a:rPr>
              <a:t>Overall reclamation objectives for the JMM site is to show tangible yearly progress in reclaiming the site back to its original pre-mine conditions</a:t>
            </a:r>
          </a:p>
          <a:p>
            <a:pPr marL="742950" lvl="1" indent="-285750">
              <a:buFont typeface="Arial" panose="020B0604020202020204" pitchFamily="34" charset="0"/>
              <a:buChar char="•"/>
            </a:pPr>
            <a:r>
              <a:rPr lang="en-CA" dirty="0" err="1">
                <a:solidFill>
                  <a:schemeClr val="bg1"/>
                </a:solidFill>
              </a:rPr>
              <a:t>SnipGold</a:t>
            </a:r>
            <a:r>
              <a:rPr lang="en-CA" dirty="0">
                <a:solidFill>
                  <a:schemeClr val="bg1"/>
                </a:solidFill>
              </a:rPr>
              <a:t> technical team, working in conjunction with the Tahltan Nation.</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dirty="0"/>
          </a:p>
          <a:p>
            <a:endParaRPr lang="en-US" dirty="0"/>
          </a:p>
          <a:p>
            <a:endParaRPr lang="en-US" dirty="0"/>
          </a:p>
          <a:p>
            <a:endParaRPr lang="en-US" dirty="0"/>
          </a:p>
        </p:txBody>
      </p:sp>
      <p:sp>
        <p:nvSpPr>
          <p:cNvPr id="10" name="Title 1">
            <a:extLst>
              <a:ext uri="{FF2B5EF4-FFF2-40B4-BE49-F238E27FC236}">
                <a16:creationId xmlns:a16="http://schemas.microsoft.com/office/drawing/2014/main" id="{F39DFB1E-81B0-468F-928C-35FF89AF9DF7}"/>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err="1"/>
              <a:t>SnipGold</a:t>
            </a:r>
            <a:r>
              <a:rPr lang="en-US" sz="3200" b="1" kern="0" dirty="0"/>
              <a:t> Corporation</a:t>
            </a:r>
          </a:p>
        </p:txBody>
      </p:sp>
      <p:sp>
        <p:nvSpPr>
          <p:cNvPr id="13" name="Slide Number Placeholder 3">
            <a:extLst>
              <a:ext uri="{FF2B5EF4-FFF2-40B4-BE49-F238E27FC236}">
                <a16:creationId xmlns:a16="http://schemas.microsoft.com/office/drawing/2014/main" id="{63EFD3ED-354D-4CA0-9666-82399F8B3C00}"/>
              </a:ext>
            </a:extLst>
          </p:cNvPr>
          <p:cNvSpPr>
            <a:spLocks noGrp="1"/>
          </p:cNvSpPr>
          <p:nvPr>
            <p:ph type="sldNum" sz="quarter" idx="10"/>
          </p:nvPr>
        </p:nvSpPr>
        <p:spPr>
          <a:xfrm>
            <a:off x="8795457" y="6486800"/>
            <a:ext cx="2844800" cy="215880"/>
          </a:xfrm>
        </p:spPr>
        <p:txBody>
          <a:bodyPr/>
          <a:lstStyle/>
          <a:p>
            <a:pPr>
              <a:defRPr/>
            </a:pPr>
            <a:r>
              <a:rPr lang="en-US" dirty="0"/>
              <a:t>5</a:t>
            </a:r>
          </a:p>
        </p:txBody>
      </p:sp>
      <p:pic>
        <p:nvPicPr>
          <p:cNvPr id="7" name="Content Placeholder 5">
            <a:extLst>
              <a:ext uri="{FF2B5EF4-FFF2-40B4-BE49-F238E27FC236}">
                <a16:creationId xmlns:a16="http://schemas.microsoft.com/office/drawing/2014/main" id="{4D2B5506-9741-4781-90AF-70EC892332C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2058740"/>
            <a:ext cx="5934908" cy="3587476"/>
          </a:xfrm>
          <a:prstGeom prst="rect">
            <a:avLst/>
          </a:prstGeom>
        </p:spPr>
      </p:pic>
    </p:spTree>
    <p:extLst>
      <p:ext uri="{BB962C8B-B14F-4D97-AF65-F5344CB8AC3E}">
        <p14:creationId xmlns:p14="http://schemas.microsoft.com/office/powerpoint/2010/main" val="3570828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5</a:t>
            </a:fld>
            <a:endParaRPr lang="en-US" dirty="0">
              <a:latin typeface="Helvetica"/>
            </a:endParaRPr>
          </a:p>
        </p:txBody>
      </p:sp>
      <p:sp>
        <p:nvSpPr>
          <p:cNvPr id="3" name="TextBox 2">
            <a:extLst>
              <a:ext uri="{FF2B5EF4-FFF2-40B4-BE49-F238E27FC236}">
                <a16:creationId xmlns:a16="http://schemas.microsoft.com/office/drawing/2014/main" id="{A8FCB438-114D-474C-BC56-2C4C1DDAF05E}"/>
              </a:ext>
            </a:extLst>
          </p:cNvPr>
          <p:cNvSpPr txBox="1"/>
          <p:nvPr/>
        </p:nvSpPr>
        <p:spPr>
          <a:xfrm>
            <a:off x="109327" y="1289677"/>
            <a:ext cx="5986673"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The JMM is located within Tahltan Territory.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Tahltan Central Government (TCG) is the administrative governing body of the Tahltan Nation.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TCG is responsible for the ecosystem and natural resources of Tahltan Territory, for managing sustainable economic development, and for strengthening the cultural wellness of the Tahltan Nation.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TCG created THREAT in 2005 to provide project management and technical support</a:t>
            </a:r>
          </a:p>
          <a:p>
            <a:pPr marL="285750" indent="-285750">
              <a:buFont typeface="Arial" panose="020B0604020202020204" pitchFamily="34" charset="0"/>
              <a:buChar char="•"/>
            </a:pPr>
            <a:endParaRPr lang="en-US" dirty="0">
              <a:solidFill>
                <a:schemeClr val="bg1"/>
              </a:solidFill>
            </a:endParaRPr>
          </a:p>
        </p:txBody>
      </p:sp>
      <p:pic>
        <p:nvPicPr>
          <p:cNvPr id="12" name="Picture 11" descr="A group of people standing on top of a mountain&#10;&#10;Description automatically generated">
            <a:extLst>
              <a:ext uri="{FF2B5EF4-FFF2-40B4-BE49-F238E27FC236}">
                <a16:creationId xmlns:a16="http://schemas.microsoft.com/office/drawing/2014/main" id="{17642662-6797-4157-BD17-77095719F1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678" t="1502" r="33184" b="25519"/>
          <a:stretch/>
        </p:blipFill>
        <p:spPr>
          <a:xfrm>
            <a:off x="6288919" y="1655573"/>
            <a:ext cx="5793754" cy="4524315"/>
          </a:xfrm>
          <a:prstGeom prst="rect">
            <a:avLst/>
          </a:prstGeom>
        </p:spPr>
      </p:pic>
      <p:sp>
        <p:nvSpPr>
          <p:cNvPr id="6" name="Title 1">
            <a:extLst>
              <a:ext uri="{FF2B5EF4-FFF2-40B4-BE49-F238E27FC236}">
                <a16:creationId xmlns:a16="http://schemas.microsoft.com/office/drawing/2014/main" id="{4CFD3C1A-2CB9-49D0-9685-091751FA56FE}"/>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Central Government</a:t>
            </a:r>
          </a:p>
        </p:txBody>
      </p:sp>
      <p:sp>
        <p:nvSpPr>
          <p:cNvPr id="7" name="Slide Number Placeholder 3">
            <a:extLst>
              <a:ext uri="{FF2B5EF4-FFF2-40B4-BE49-F238E27FC236}">
                <a16:creationId xmlns:a16="http://schemas.microsoft.com/office/drawing/2014/main" id="{0D17F31C-738F-4DF1-A6FC-7F77D779374A}"/>
              </a:ext>
            </a:extLst>
          </p:cNvPr>
          <p:cNvSpPr>
            <a:spLocks noGrp="1"/>
          </p:cNvSpPr>
          <p:nvPr>
            <p:ph type="sldNum" sz="quarter" idx="10"/>
          </p:nvPr>
        </p:nvSpPr>
        <p:spPr>
          <a:xfrm>
            <a:off x="8795457" y="6486800"/>
            <a:ext cx="2844800" cy="215880"/>
          </a:xfrm>
        </p:spPr>
        <p:txBody>
          <a:bodyPr/>
          <a:lstStyle/>
          <a:p>
            <a:pPr>
              <a:defRPr/>
            </a:pPr>
            <a:r>
              <a:rPr lang="en-US" dirty="0"/>
              <a:t>6</a:t>
            </a:r>
          </a:p>
        </p:txBody>
      </p:sp>
    </p:spTree>
    <p:extLst>
      <p:ext uri="{BB962C8B-B14F-4D97-AF65-F5344CB8AC3E}">
        <p14:creationId xmlns:p14="http://schemas.microsoft.com/office/powerpoint/2010/main" val="65184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6</a:t>
            </a:fld>
            <a:endParaRPr lang="en-US" dirty="0">
              <a:latin typeface="Helvetica"/>
            </a:endParaRPr>
          </a:p>
        </p:txBody>
      </p:sp>
      <p:sp>
        <p:nvSpPr>
          <p:cNvPr id="6" name="Title 1">
            <a:extLst>
              <a:ext uri="{FF2B5EF4-FFF2-40B4-BE49-F238E27FC236}">
                <a16:creationId xmlns:a16="http://schemas.microsoft.com/office/drawing/2014/main" id="{432B7AC8-65DB-421F-9943-996F8204F5DB}"/>
              </a:ext>
            </a:extLst>
          </p:cNvPr>
          <p:cNvSpPr txBox="1">
            <a:spLocks/>
          </p:cNvSpPr>
          <p:nvPr/>
        </p:nvSpPr>
        <p:spPr>
          <a:xfrm>
            <a:off x="539588" y="740332"/>
            <a:ext cx="5522545" cy="208823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sz="3200" b="1" dirty="0">
              <a:solidFill>
                <a:schemeClr val="tx1"/>
              </a:solidFill>
              <a:latin typeface="+mn-lt"/>
            </a:endParaRPr>
          </a:p>
        </p:txBody>
      </p:sp>
      <p:sp>
        <p:nvSpPr>
          <p:cNvPr id="8" name="TextBox 7">
            <a:extLst>
              <a:ext uri="{FF2B5EF4-FFF2-40B4-BE49-F238E27FC236}">
                <a16:creationId xmlns:a16="http://schemas.microsoft.com/office/drawing/2014/main" id="{6B06588F-F6BB-6640-BFDC-5CBE6F622580}"/>
              </a:ext>
            </a:extLst>
          </p:cNvPr>
          <p:cNvSpPr txBox="1"/>
          <p:nvPr/>
        </p:nvSpPr>
        <p:spPr>
          <a:xfrm>
            <a:off x="5910187" y="1290416"/>
            <a:ext cx="5034735" cy="594008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rPr>
              <a:t>Tahltan territory is located in northern BC and extends into the Yukon. It is approximately 95,933 km2 </a:t>
            </a:r>
          </a:p>
          <a:p>
            <a:pPr marL="342900" indent="-34290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Tahltan population has approximately 4,000 members with about 800 members living in Tahltan territory.</a:t>
            </a:r>
          </a:p>
          <a:p>
            <a:endParaRPr lang="en-US" dirty="0">
              <a:solidFill>
                <a:schemeClr val="bg1"/>
              </a:solidFill>
            </a:endParaRPr>
          </a:p>
          <a:p>
            <a:pPr marL="342900" indent="-342900">
              <a:buFont typeface="Arial" panose="020B0604020202020204" pitchFamily="34" charset="0"/>
              <a:buChar char="•"/>
            </a:pPr>
            <a:r>
              <a:rPr lang="en-US" dirty="0">
                <a:solidFill>
                  <a:schemeClr val="bg1"/>
                </a:solidFill>
              </a:rPr>
              <a:t>Known for its mineral resources there is an extensive mining history dating back thousands of years to when Tahltan people mined obsidian from Mt Edziza.	</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The Tahltan Nation has three communities: Telegraph Creek, </a:t>
            </a:r>
            <a:r>
              <a:rPr lang="en-US" dirty="0" err="1">
                <a:solidFill>
                  <a:schemeClr val="bg1"/>
                </a:solidFill>
              </a:rPr>
              <a:t>Iskut</a:t>
            </a:r>
            <a:r>
              <a:rPr lang="en-US" dirty="0">
                <a:solidFill>
                  <a:schemeClr val="bg1"/>
                </a:solidFill>
              </a:rPr>
              <a:t>, and </a:t>
            </a:r>
            <a:r>
              <a:rPr lang="en-US" dirty="0" err="1">
                <a:solidFill>
                  <a:schemeClr val="bg1"/>
                </a:solidFill>
              </a:rPr>
              <a:t>Dease</a:t>
            </a:r>
            <a:r>
              <a:rPr lang="en-US" dirty="0">
                <a:solidFill>
                  <a:schemeClr val="bg1"/>
                </a:solidFill>
              </a:rPr>
              <a:t> Lake</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Tahltan people believe they have an inherent responsibility to steward Tahltan lands and the many values it provides </a:t>
            </a:r>
            <a:r>
              <a:rPr lang="en-CA" dirty="0">
                <a:solidFill>
                  <a:schemeClr val="bg1"/>
                </a:solidFill>
              </a:rPr>
              <a:t> </a:t>
            </a:r>
          </a:p>
          <a:p>
            <a:pPr marL="342900" indent="-342900">
              <a:buFont typeface="Arial" panose="020B0604020202020204" pitchFamily="34" charset="0"/>
              <a:buChar char="•"/>
            </a:pPr>
            <a:endParaRPr lang="en-US" sz="1900" dirty="0">
              <a:solidFill>
                <a:schemeClr val="bg1"/>
              </a:solidFill>
            </a:endParaRPr>
          </a:p>
          <a:p>
            <a:pPr marL="342900" indent="-342900">
              <a:buFont typeface="Arial" panose="020B0604020202020204" pitchFamily="34" charset="0"/>
              <a:buChar char="•"/>
            </a:pPr>
            <a:endParaRPr lang="en-US" sz="1900" dirty="0">
              <a:solidFill>
                <a:schemeClr val="bg1"/>
              </a:solidFill>
            </a:endParaRPr>
          </a:p>
        </p:txBody>
      </p:sp>
      <p:sp>
        <p:nvSpPr>
          <p:cNvPr id="9" name="Title 1">
            <a:extLst>
              <a:ext uri="{FF2B5EF4-FFF2-40B4-BE49-F238E27FC236}">
                <a16:creationId xmlns:a16="http://schemas.microsoft.com/office/drawing/2014/main" id="{3B1CAFCE-AA15-4BCB-B9D1-C976E4649849}"/>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Territory &amp; Land Use</a:t>
            </a:r>
          </a:p>
          <a:p>
            <a:endParaRPr lang="en-US" sz="3200" b="1" kern="0" dirty="0"/>
          </a:p>
        </p:txBody>
      </p:sp>
      <p:pic>
        <p:nvPicPr>
          <p:cNvPr id="11" name="Picture 10">
            <a:extLst>
              <a:ext uri="{FF2B5EF4-FFF2-40B4-BE49-F238E27FC236}">
                <a16:creationId xmlns:a16="http://schemas.microsoft.com/office/drawing/2014/main" id="{2C3EC343-206B-4031-8C38-008948D968B6}"/>
              </a:ext>
            </a:extLst>
          </p:cNvPr>
          <p:cNvPicPr/>
          <p:nvPr/>
        </p:nvPicPr>
        <p:blipFill rotWithShape="1">
          <a:blip r:embed="rId3"/>
          <a:srcRect l="33814" t="12820" r="35096" b="6838"/>
          <a:stretch/>
        </p:blipFill>
        <p:spPr bwMode="auto">
          <a:xfrm>
            <a:off x="846769" y="1183258"/>
            <a:ext cx="3955453" cy="499350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2652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7</a:t>
            </a:fld>
            <a:endParaRPr lang="en-US" dirty="0">
              <a:latin typeface="Helvetica"/>
            </a:endParaRPr>
          </a:p>
        </p:txBody>
      </p:sp>
      <p:sp>
        <p:nvSpPr>
          <p:cNvPr id="2" name="Rectangle 1">
            <a:extLst>
              <a:ext uri="{FF2B5EF4-FFF2-40B4-BE49-F238E27FC236}">
                <a16:creationId xmlns:a16="http://schemas.microsoft.com/office/drawing/2014/main" id="{50FE721D-ABA8-0C40-A1EC-F31A296EA43B}"/>
              </a:ext>
            </a:extLst>
          </p:cNvPr>
          <p:cNvSpPr/>
          <p:nvPr/>
        </p:nvSpPr>
        <p:spPr>
          <a:xfrm>
            <a:off x="6274519" y="1489607"/>
            <a:ext cx="5641079" cy="5355312"/>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The TCG has several departments including the Lands, Wildlife, Fisheries and Culture and Heritage that support the TCG’s responsibilities to ecosystem and natural resource management.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Lands department works closely with THREAT, who provides technical support to the departments for referrals and major project reviews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THREAT was actively engaged in review process for the KSM project’s environmental assessment application prior to its approval in 2014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THREAT worked with Seabridge in the development of mitigation measures to address Tahltan concerns and potential impacts to Tahltan rights and interests.</a:t>
            </a:r>
            <a:endParaRPr lang="en-CA" dirty="0">
              <a:solidFill>
                <a:schemeClr val="bg1"/>
              </a:solidFill>
            </a:endParaRPr>
          </a:p>
          <a:p>
            <a:pPr marL="285750" indent="-285750">
              <a:buFont typeface="Arial" panose="020B0604020202020204" pitchFamily="34" charset="0"/>
              <a:buChar char="•"/>
            </a:pPr>
            <a:endParaRPr lang="en-CA" dirty="0">
              <a:solidFill>
                <a:schemeClr val="bg1"/>
              </a:solidFill>
            </a:endParaRPr>
          </a:p>
          <a:p>
            <a:endParaRPr lang="en-US" dirty="0"/>
          </a:p>
        </p:txBody>
      </p:sp>
      <p:sp>
        <p:nvSpPr>
          <p:cNvPr id="7" name="Title 1">
            <a:extLst>
              <a:ext uri="{FF2B5EF4-FFF2-40B4-BE49-F238E27FC236}">
                <a16:creationId xmlns:a16="http://schemas.microsoft.com/office/drawing/2014/main" id="{144CDE74-6AE2-4FAD-8963-9E9C7871BFED}"/>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Governance</a:t>
            </a:r>
          </a:p>
          <a:p>
            <a:endParaRPr lang="en-US" sz="3200" b="1" kern="0" dirty="0"/>
          </a:p>
        </p:txBody>
      </p:sp>
      <p:pic>
        <p:nvPicPr>
          <p:cNvPr id="4" name="Picture 3" descr="A close up of a hillside&#10;&#10;Description automatically generated">
            <a:extLst>
              <a:ext uri="{FF2B5EF4-FFF2-40B4-BE49-F238E27FC236}">
                <a16:creationId xmlns:a16="http://schemas.microsoft.com/office/drawing/2014/main" id="{98FD26A5-6B3C-4C02-9C0D-57CA1730D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23" y="1573919"/>
            <a:ext cx="5936277" cy="3946993"/>
          </a:xfrm>
          <a:prstGeom prst="rect">
            <a:avLst/>
          </a:prstGeom>
        </p:spPr>
      </p:pic>
      <p:sp>
        <p:nvSpPr>
          <p:cNvPr id="8" name="Slide Number Placeholder 3">
            <a:extLst>
              <a:ext uri="{FF2B5EF4-FFF2-40B4-BE49-F238E27FC236}">
                <a16:creationId xmlns:a16="http://schemas.microsoft.com/office/drawing/2014/main" id="{0F8CAB69-39F8-4B0E-8A11-E4061C864329}"/>
              </a:ext>
            </a:extLst>
          </p:cNvPr>
          <p:cNvSpPr>
            <a:spLocks noGrp="1"/>
          </p:cNvSpPr>
          <p:nvPr>
            <p:ph type="sldNum" sz="quarter" idx="10"/>
          </p:nvPr>
        </p:nvSpPr>
        <p:spPr>
          <a:xfrm>
            <a:off x="8795457" y="6486800"/>
            <a:ext cx="2844800" cy="215880"/>
          </a:xfrm>
        </p:spPr>
        <p:txBody>
          <a:bodyPr/>
          <a:lstStyle/>
          <a:p>
            <a:pPr>
              <a:defRPr/>
            </a:pPr>
            <a:r>
              <a:rPr lang="en-US" dirty="0"/>
              <a:t>11</a:t>
            </a:r>
          </a:p>
        </p:txBody>
      </p:sp>
    </p:spTree>
    <p:extLst>
      <p:ext uri="{BB962C8B-B14F-4D97-AF65-F5344CB8AC3E}">
        <p14:creationId xmlns:p14="http://schemas.microsoft.com/office/powerpoint/2010/main" val="107918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8</a:t>
            </a:fld>
            <a:endParaRPr lang="en-US" dirty="0">
              <a:latin typeface="Helvetica"/>
            </a:endParaRPr>
          </a:p>
        </p:txBody>
      </p:sp>
      <p:sp>
        <p:nvSpPr>
          <p:cNvPr id="6" name="Title 1">
            <a:extLst>
              <a:ext uri="{FF2B5EF4-FFF2-40B4-BE49-F238E27FC236}">
                <a16:creationId xmlns:a16="http://schemas.microsoft.com/office/drawing/2014/main" id="{432B7AC8-65DB-421F-9943-996F8204F5DB}"/>
              </a:ext>
            </a:extLst>
          </p:cNvPr>
          <p:cNvSpPr txBox="1">
            <a:spLocks/>
          </p:cNvSpPr>
          <p:nvPr/>
        </p:nvSpPr>
        <p:spPr>
          <a:xfrm>
            <a:off x="539588" y="740332"/>
            <a:ext cx="5522545" cy="208823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sz="3200" b="1" dirty="0">
              <a:solidFill>
                <a:schemeClr val="tx1"/>
              </a:solidFill>
              <a:latin typeface="+mn-lt"/>
            </a:endParaRPr>
          </a:p>
        </p:txBody>
      </p:sp>
      <p:sp>
        <p:nvSpPr>
          <p:cNvPr id="8" name="TextBox 7">
            <a:extLst>
              <a:ext uri="{FF2B5EF4-FFF2-40B4-BE49-F238E27FC236}">
                <a16:creationId xmlns:a16="http://schemas.microsoft.com/office/drawing/2014/main" id="{6B06588F-F6BB-6640-BFDC-5CBE6F622580}"/>
              </a:ext>
            </a:extLst>
          </p:cNvPr>
          <p:cNvSpPr txBox="1"/>
          <p:nvPr/>
        </p:nvSpPr>
        <p:spPr>
          <a:xfrm>
            <a:off x="295199" y="1322773"/>
            <a:ext cx="6377063" cy="3985706"/>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rPr>
              <a:t>Tahltan Ancestral Study project captures and preserve Tahltan knowledge of the land</a:t>
            </a:r>
          </a:p>
          <a:p>
            <a:endParaRPr lang="en-US" dirty="0">
              <a:solidFill>
                <a:schemeClr val="bg1"/>
              </a:solidFill>
            </a:endParaRPr>
          </a:p>
          <a:p>
            <a:pPr marL="342900" indent="-342900">
              <a:buFont typeface="Arial" panose="020B0604020202020204" pitchFamily="34" charset="0"/>
              <a:buChar char="•"/>
            </a:pPr>
            <a:r>
              <a:rPr lang="en-US" dirty="0">
                <a:solidFill>
                  <a:schemeClr val="bg1"/>
                </a:solidFill>
              </a:rPr>
              <a:t>Oral interviews compiled in GIS database is used by Tahltan government to support studies, planning and decision-making discussions for resource development projects in Tahltan territory.</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Tahltan land use and occupancy studies are developed by the Tahltan Heritage Resources Environmental Assessment Team (THREAT) with environmental baseline studies for natural resource projects in Tahltan territory.</a:t>
            </a:r>
          </a:p>
          <a:p>
            <a:pPr marL="342900" indent="-342900">
              <a:buFont typeface="Arial" panose="020B0604020202020204" pitchFamily="34" charset="0"/>
              <a:buChar char="•"/>
            </a:pPr>
            <a:endParaRPr lang="en-US" sz="1900" dirty="0">
              <a:solidFill>
                <a:schemeClr val="bg1"/>
              </a:solidFill>
            </a:endParaRPr>
          </a:p>
        </p:txBody>
      </p:sp>
      <p:sp>
        <p:nvSpPr>
          <p:cNvPr id="9" name="Title 1">
            <a:extLst>
              <a:ext uri="{FF2B5EF4-FFF2-40B4-BE49-F238E27FC236}">
                <a16:creationId xmlns:a16="http://schemas.microsoft.com/office/drawing/2014/main" id="{3B1CAFCE-AA15-4BCB-B9D1-C976E4649849}"/>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Governance</a:t>
            </a:r>
          </a:p>
          <a:p>
            <a:endParaRPr lang="en-US" sz="3200" b="1" kern="0" dirty="0"/>
          </a:p>
        </p:txBody>
      </p:sp>
      <p:pic>
        <p:nvPicPr>
          <p:cNvPr id="3" name="Picture 2" descr="A person flying a kite in a grassy field&#10;&#10;Description automatically generated">
            <a:extLst>
              <a:ext uri="{FF2B5EF4-FFF2-40B4-BE49-F238E27FC236}">
                <a16:creationId xmlns:a16="http://schemas.microsoft.com/office/drawing/2014/main" id="{562C2309-42A5-4ECC-B746-FE44A37EB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452" y="1056229"/>
            <a:ext cx="4227129" cy="5636171"/>
          </a:xfrm>
          <a:prstGeom prst="rect">
            <a:avLst/>
          </a:prstGeom>
        </p:spPr>
      </p:pic>
    </p:spTree>
    <p:extLst>
      <p:ext uri="{BB962C8B-B14F-4D97-AF65-F5344CB8AC3E}">
        <p14:creationId xmlns:p14="http://schemas.microsoft.com/office/powerpoint/2010/main" val="146908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BA6C5F-3CDD-4412-A6C7-4C61E4AC4331}" type="slidenum">
              <a:rPr lang="en-US" smtClean="0">
                <a:latin typeface="Helvetica"/>
              </a:rPr>
              <a:pPr/>
              <a:t>9</a:t>
            </a:fld>
            <a:endParaRPr lang="en-US" dirty="0">
              <a:latin typeface="Helvetica"/>
            </a:endParaRPr>
          </a:p>
        </p:txBody>
      </p:sp>
      <p:sp>
        <p:nvSpPr>
          <p:cNvPr id="2" name="Rectangle 1">
            <a:extLst>
              <a:ext uri="{FF2B5EF4-FFF2-40B4-BE49-F238E27FC236}">
                <a16:creationId xmlns:a16="http://schemas.microsoft.com/office/drawing/2014/main" id="{50FE721D-ABA8-0C40-A1EC-F31A296EA43B}"/>
              </a:ext>
            </a:extLst>
          </p:cNvPr>
          <p:cNvSpPr/>
          <p:nvPr/>
        </p:nvSpPr>
        <p:spPr>
          <a:xfrm>
            <a:off x="6118508" y="1516427"/>
            <a:ext cx="5641079" cy="2862322"/>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The TCG is endorsed and supported by the Tahltan Band and the Iskut Band. The bands are responsible to govern their community’s interests in respect of the Indian Act.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Tahltan Nation Development Corporation (TNDC) is the business arm of the Tahltan Nation created to provide employment, training and contracting opportunities to Tahltan members</a:t>
            </a:r>
          </a:p>
          <a:p>
            <a:pPr marL="285750" indent="-285750">
              <a:buFont typeface="Arial" panose="020B0604020202020204" pitchFamily="34" charset="0"/>
              <a:buChar char="•"/>
            </a:pPr>
            <a:endParaRPr lang="en-US" dirty="0">
              <a:solidFill>
                <a:schemeClr val="bg1"/>
              </a:solidFill>
            </a:endParaRPr>
          </a:p>
        </p:txBody>
      </p:sp>
      <p:sp>
        <p:nvSpPr>
          <p:cNvPr id="7" name="Title 1">
            <a:extLst>
              <a:ext uri="{FF2B5EF4-FFF2-40B4-BE49-F238E27FC236}">
                <a16:creationId xmlns:a16="http://schemas.microsoft.com/office/drawing/2014/main" id="{144CDE74-6AE2-4FAD-8963-9E9C7871BFED}"/>
              </a:ext>
            </a:extLst>
          </p:cNvPr>
          <p:cNvSpPr txBox="1">
            <a:spLocks/>
          </p:cNvSpPr>
          <p:nvPr/>
        </p:nvSpPr>
        <p:spPr>
          <a:xfrm>
            <a:off x="295200" y="165600"/>
            <a:ext cx="8643848" cy="781050"/>
          </a:xfrm>
          <a:prstGeom prst="rect">
            <a:avLst/>
          </a:prstGeom>
        </p:spPr>
        <p:txBody>
          <a:bodyPr>
            <a:noAutofit/>
          </a:bodyPr>
          <a:lstStyle>
            <a:lvl1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1pPr>
            <a:lvl2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2pPr>
            <a:lvl3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3pPr>
            <a:lvl4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4pPr>
            <a:lvl5pPr algn="l" rtl="0" eaLnBrk="0" fontAlgn="base" hangingPunct="0">
              <a:spcBef>
                <a:spcPct val="0"/>
              </a:spcBef>
              <a:spcAft>
                <a:spcPct val="0"/>
              </a:spcAft>
              <a:defRPr sz="2400">
                <a:solidFill>
                  <a:srgbClr val="FFFFFF"/>
                </a:solidFill>
                <a:latin typeface="Helvetica"/>
                <a:ea typeface="MS PGothic" pitchFamily="34" charset="-128"/>
                <a:cs typeface="ＭＳ Ｐゴシック" charset="0"/>
              </a:defRPr>
            </a:lvl5pPr>
            <a:lvl6pPr marL="457200" algn="l" defTabSz="1019175" rtl="0" eaLnBrk="0" fontAlgn="base" hangingPunct="0">
              <a:spcBef>
                <a:spcPct val="0"/>
              </a:spcBef>
              <a:spcAft>
                <a:spcPct val="0"/>
              </a:spcAft>
              <a:defRPr sz="4900" i="1">
                <a:solidFill>
                  <a:schemeClr val="tx2"/>
                </a:solidFill>
                <a:latin typeface="Times New Roman" pitchFamily="18" charset="0"/>
              </a:defRPr>
            </a:lvl6pPr>
            <a:lvl7pPr marL="914400" algn="l" defTabSz="1019175" rtl="0" eaLnBrk="0" fontAlgn="base" hangingPunct="0">
              <a:spcBef>
                <a:spcPct val="0"/>
              </a:spcBef>
              <a:spcAft>
                <a:spcPct val="0"/>
              </a:spcAft>
              <a:defRPr sz="4900" i="1">
                <a:solidFill>
                  <a:schemeClr val="tx2"/>
                </a:solidFill>
                <a:latin typeface="Times New Roman" pitchFamily="18" charset="0"/>
              </a:defRPr>
            </a:lvl7pPr>
            <a:lvl8pPr marL="1371600" algn="l" defTabSz="1019175" rtl="0" eaLnBrk="0" fontAlgn="base" hangingPunct="0">
              <a:spcBef>
                <a:spcPct val="0"/>
              </a:spcBef>
              <a:spcAft>
                <a:spcPct val="0"/>
              </a:spcAft>
              <a:defRPr sz="4900" i="1">
                <a:solidFill>
                  <a:schemeClr val="tx2"/>
                </a:solidFill>
                <a:latin typeface="Times New Roman" pitchFamily="18" charset="0"/>
              </a:defRPr>
            </a:lvl8pPr>
            <a:lvl9pPr marL="1828800" algn="l" defTabSz="1019175" rtl="0" eaLnBrk="0" fontAlgn="base" hangingPunct="0">
              <a:spcBef>
                <a:spcPct val="0"/>
              </a:spcBef>
              <a:spcAft>
                <a:spcPct val="0"/>
              </a:spcAft>
              <a:defRPr sz="4900" i="1">
                <a:solidFill>
                  <a:schemeClr val="tx2"/>
                </a:solidFill>
                <a:latin typeface="Times New Roman" pitchFamily="18" charset="0"/>
              </a:defRPr>
            </a:lvl9pPr>
          </a:lstStyle>
          <a:p>
            <a:r>
              <a:rPr lang="en-US" sz="3200" b="1" kern="0" dirty="0"/>
              <a:t>Tahltan Governance</a:t>
            </a:r>
          </a:p>
          <a:p>
            <a:endParaRPr lang="en-US" sz="3200" b="1" kern="0" dirty="0"/>
          </a:p>
        </p:txBody>
      </p:sp>
      <p:pic>
        <p:nvPicPr>
          <p:cNvPr id="8" name="Picture 7" descr="A field with a mountain in the background&#10;&#10;Description generated with very high confidence">
            <a:extLst>
              <a:ext uri="{FF2B5EF4-FFF2-40B4-BE49-F238E27FC236}">
                <a16:creationId xmlns:a16="http://schemas.microsoft.com/office/drawing/2014/main" id="{0DBDC6CA-175F-4C64-94D2-AE00A7672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93" y="1516427"/>
            <a:ext cx="5938015" cy="4453510"/>
          </a:xfrm>
          <a:prstGeom prst="rect">
            <a:avLst/>
          </a:prstGeom>
        </p:spPr>
      </p:pic>
      <p:sp>
        <p:nvSpPr>
          <p:cNvPr id="6" name="Slide Number Placeholder 3">
            <a:extLst>
              <a:ext uri="{FF2B5EF4-FFF2-40B4-BE49-F238E27FC236}">
                <a16:creationId xmlns:a16="http://schemas.microsoft.com/office/drawing/2014/main" id="{86ED3AB5-E77E-4768-B979-1AD2621276B0}"/>
              </a:ext>
            </a:extLst>
          </p:cNvPr>
          <p:cNvSpPr>
            <a:spLocks noGrp="1"/>
          </p:cNvSpPr>
          <p:nvPr>
            <p:ph type="sldNum" sz="quarter" idx="10"/>
          </p:nvPr>
        </p:nvSpPr>
        <p:spPr>
          <a:xfrm>
            <a:off x="8795457" y="6486800"/>
            <a:ext cx="2844800" cy="215880"/>
          </a:xfrm>
        </p:spPr>
        <p:txBody>
          <a:bodyPr/>
          <a:lstStyle/>
          <a:p>
            <a:pPr>
              <a:defRPr/>
            </a:pPr>
            <a:r>
              <a:rPr lang="en-US" dirty="0"/>
              <a:t>9</a:t>
            </a:r>
          </a:p>
        </p:txBody>
      </p:sp>
    </p:spTree>
    <p:extLst>
      <p:ext uri="{BB962C8B-B14F-4D97-AF65-F5344CB8AC3E}">
        <p14:creationId xmlns:p14="http://schemas.microsoft.com/office/powerpoint/2010/main" val="4093137695"/>
      </p:ext>
    </p:extLst>
  </p:cSld>
  <p:clrMapOvr>
    <a:masterClrMapping/>
  </p:clrMapOvr>
</p:sld>
</file>

<file path=ppt/theme/theme1.xml><?xml version="1.0" encoding="utf-8"?>
<a:theme xmlns:a="http://schemas.openxmlformats.org/drawingml/2006/main" name="Fireball">
  <a:themeElements>
    <a:clrScheme name="Custom 3">
      <a:dk1>
        <a:srgbClr val="595959"/>
      </a:dk1>
      <a:lt1>
        <a:srgbClr val="595959"/>
      </a:lt1>
      <a:dk2>
        <a:srgbClr val="005286"/>
      </a:dk2>
      <a:lt2>
        <a:srgbClr val="005286"/>
      </a:lt2>
      <a:accent1>
        <a:srgbClr val="C9952C"/>
      </a:accent1>
      <a:accent2>
        <a:srgbClr val="005286"/>
      </a:accent2>
      <a:accent3>
        <a:srgbClr val="879A4C"/>
      </a:accent3>
      <a:accent4>
        <a:srgbClr val="846648"/>
      </a:accent4>
      <a:accent5>
        <a:srgbClr val="EFDCB7"/>
      </a:accent5>
      <a:accent6>
        <a:srgbClr val="5691B6"/>
      </a:accent6>
      <a:hlink>
        <a:srgbClr val="758085"/>
      </a:hlink>
      <a:folHlink>
        <a:srgbClr val="B2B2B2"/>
      </a:folHlink>
    </a:clrScheme>
    <a:fontScheme name="Custom 1">
      <a:majorFont>
        <a:latin typeface="HelveticaNeueLT Pro 55 Roman"/>
        <a:ea typeface=""/>
        <a:cs typeface=""/>
      </a:majorFont>
      <a:minorFont>
        <a:latin typeface="HelveticaNeueLT Pro 45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112878" tIns="56439" rIns="112878" bIns="56439" numCol="1" anchor="t" anchorCtr="0" compatLnSpc="1">
        <a:prstTxWarp prst="textNoShape">
          <a:avLst/>
        </a:prstTxWarp>
      </a:bodyPr>
      <a:lstStyle>
        <a:defPPr marL="0" marR="0" indent="0" algn="l" defTabSz="1019175" rtl="0" eaLnBrk="0" fontAlgn="base" latinLnBrk="0" hangingPunct="0">
          <a:lnSpc>
            <a:spcPct val="100000"/>
          </a:lnSpc>
          <a:spcBef>
            <a:spcPct val="20000"/>
          </a:spcBef>
          <a:spcAft>
            <a:spcPct val="0"/>
          </a:spcAft>
          <a:buClr>
            <a:schemeClr val="tx2"/>
          </a:buClr>
          <a:buSzTx/>
          <a:buFontTx/>
          <a:buChar char="•"/>
          <a:tabLst/>
          <a:defRPr kumimoji="0" lang="en-US" sz="31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112878" tIns="56439" rIns="112878" bIns="56439" numCol="1" anchor="t" anchorCtr="0" compatLnSpc="1">
        <a:prstTxWarp prst="textNoShape">
          <a:avLst/>
        </a:prstTxWarp>
      </a:bodyPr>
      <a:lstStyle>
        <a:defPPr marL="0" marR="0" indent="0" algn="l" defTabSz="1019175" rtl="0" eaLnBrk="0" fontAlgn="base" latinLnBrk="0" hangingPunct="0">
          <a:lnSpc>
            <a:spcPct val="100000"/>
          </a:lnSpc>
          <a:spcBef>
            <a:spcPct val="20000"/>
          </a:spcBef>
          <a:spcAft>
            <a:spcPct val="0"/>
          </a:spcAft>
          <a:buClr>
            <a:schemeClr val="tx2"/>
          </a:buClr>
          <a:buSzTx/>
          <a:buFontTx/>
          <a:buChar char="•"/>
          <a:tabLst/>
          <a:defRPr kumimoji="0" lang="en-US" sz="31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1675</TotalTime>
  <Words>2633</Words>
  <Application>Microsoft Office PowerPoint</Application>
  <PresentationFormat>Widescreen</PresentationFormat>
  <Paragraphs>341</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Garamond</vt:lpstr>
      <vt:lpstr>Helvetica</vt:lpstr>
      <vt:lpstr>HelveticaNeueLT Pro 45 Lt</vt:lpstr>
      <vt:lpstr>HelveticaNeueLT Pro 55 Roman</vt:lpstr>
      <vt:lpstr>Times New Roman</vt:lpstr>
      <vt:lpstr>Fireball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Kamran Shaikh</dc:creator>
  <cp:lastModifiedBy>Elizabeth</cp:lastModifiedBy>
  <cp:revision>56</cp:revision>
  <cp:lastPrinted>2020-09-09T22:16:52Z</cp:lastPrinted>
  <dcterms:created xsi:type="dcterms:W3CDTF">2020-09-01T21:54:27Z</dcterms:created>
  <dcterms:modified xsi:type="dcterms:W3CDTF">2020-09-10T15:51:37Z</dcterms:modified>
</cp:coreProperties>
</file>